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82" r:id="rId6"/>
    <p:sldMasterId id="2147483720" r:id="rId7"/>
  </p:sldMasterIdLst>
  <p:notesMasterIdLst>
    <p:notesMasterId r:id="rId41"/>
  </p:notesMasterIdLst>
  <p:handoutMasterIdLst>
    <p:handoutMasterId r:id="rId42"/>
  </p:handoutMasterIdLst>
  <p:sldIdLst>
    <p:sldId id="271" r:id="rId8"/>
    <p:sldId id="274" r:id="rId9"/>
    <p:sldId id="275" r:id="rId10"/>
    <p:sldId id="312" r:id="rId11"/>
    <p:sldId id="277" r:id="rId12"/>
    <p:sldId id="288" r:id="rId13"/>
    <p:sldId id="289" r:id="rId14"/>
    <p:sldId id="307" r:id="rId15"/>
    <p:sldId id="290" r:id="rId16"/>
    <p:sldId id="291" r:id="rId17"/>
    <p:sldId id="292" r:id="rId18"/>
    <p:sldId id="279" r:id="rId19"/>
    <p:sldId id="293" r:id="rId20"/>
    <p:sldId id="294" r:id="rId21"/>
    <p:sldId id="295" r:id="rId22"/>
    <p:sldId id="296" r:id="rId23"/>
    <p:sldId id="280" r:id="rId24"/>
    <p:sldId id="299" r:id="rId25"/>
    <p:sldId id="300" r:id="rId26"/>
    <p:sldId id="301" r:id="rId27"/>
    <p:sldId id="286" r:id="rId28"/>
    <p:sldId id="302" r:id="rId29"/>
    <p:sldId id="303" r:id="rId30"/>
    <p:sldId id="305" r:id="rId31"/>
    <p:sldId id="304" r:id="rId32"/>
    <p:sldId id="281" r:id="rId33"/>
    <p:sldId id="310" r:id="rId34"/>
    <p:sldId id="311" r:id="rId35"/>
    <p:sldId id="282" r:id="rId36"/>
    <p:sldId id="284" r:id="rId37"/>
    <p:sldId id="298" r:id="rId38"/>
    <p:sldId id="283" r:id="rId39"/>
    <p:sldId id="26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randa Luna" initials="ML" lastIdx="2" clrIdx="0">
    <p:extLst>
      <p:ext uri="{19B8F6BF-5375-455C-9EA6-DF929625EA0E}">
        <p15:presenceInfo xmlns:p15="http://schemas.microsoft.com/office/powerpoint/2012/main" userId="S-1-5-21-2127521184-1604012920-1887927527-95345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F497D"/>
    <a:srgbClr val="82BF36"/>
    <a:srgbClr val="7FBA00"/>
    <a:srgbClr val="86C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99" autoAdjust="0"/>
    <p:restoredTop sz="72222" autoAdjust="0"/>
  </p:normalViewPr>
  <p:slideViewPr>
    <p:cSldViewPr snapToGrid="0">
      <p:cViewPr varScale="1">
        <p:scale>
          <a:sx n="80" d="100"/>
          <a:sy n="80" d="100"/>
        </p:scale>
        <p:origin x="1626" y="102"/>
      </p:cViewPr>
      <p:guideLst/>
    </p:cSldViewPr>
  </p:slideViewPr>
  <p:notesTextViewPr>
    <p:cViewPr>
      <p:scale>
        <a:sx n="1" d="1"/>
        <a:sy n="1" d="1"/>
      </p:scale>
      <p:origin x="0" y="0"/>
    </p:cViewPr>
  </p:notesTextViewPr>
  <p:notesViewPr>
    <p:cSldViewPr snapToGrid="0">
      <p:cViewPr varScale="1">
        <p:scale>
          <a:sx n="86" d="100"/>
          <a:sy n="86" d="100"/>
        </p:scale>
        <p:origin x="378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1/30/2014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1/30/2014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1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A7098FA-3795-4AEA-BC09-176733079ABC}" type="datetime1">
              <a:rPr lang="en-US" smtClean="0">
                <a:solidFill>
                  <a:prstClr val="black"/>
                </a:solidFill>
              </a:rPr>
              <a:pPr/>
              <a:t>1/30/2014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850144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A7098FA-3795-4AEA-BC09-176733079ABC}" type="datetime1">
              <a:rPr lang="en-US" smtClean="0">
                <a:solidFill>
                  <a:prstClr val="black"/>
                </a:solidFill>
              </a:rPr>
              <a:pPr/>
              <a:t>1/30/2014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29304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12</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1498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4229808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14</a:t>
            </a:fld>
            <a:endParaRPr lang="en-US"/>
          </a:p>
        </p:txBody>
      </p:sp>
    </p:spTree>
    <p:extLst>
      <p:ext uri="{BB962C8B-B14F-4D97-AF65-F5344CB8AC3E}">
        <p14:creationId xmlns:p14="http://schemas.microsoft.com/office/powerpoint/2010/main" val="2624693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1540056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16</a:t>
            </a:fld>
            <a:endParaRPr lang="en-US"/>
          </a:p>
        </p:txBody>
      </p:sp>
    </p:spTree>
    <p:extLst>
      <p:ext uri="{BB962C8B-B14F-4D97-AF65-F5344CB8AC3E}">
        <p14:creationId xmlns:p14="http://schemas.microsoft.com/office/powerpoint/2010/main" val="2606308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17</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8472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51B1278-D92B-4AF3-A9C1-71DD298190CE}" type="datetimeFigureOut">
              <a:rPr lang="en-US" smtClean="0">
                <a:solidFill>
                  <a:prstClr val="black"/>
                </a:solidFill>
              </a:rPr>
              <a:pPr/>
              <a:t>1/30/2014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636174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51B1278-D92B-4AF3-A9C1-71DD298190CE}" type="datetimeFigureOut">
              <a:rPr lang="en-US" smtClean="0">
                <a:solidFill>
                  <a:prstClr val="black"/>
                </a:solidFill>
              </a:rPr>
              <a:pPr/>
              <a:t>1/30/2014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11567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2595756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941692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21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090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A7098FA-3795-4AEA-BC09-176733079ABC}" type="datetime1">
              <a:rPr lang="en-US" smtClean="0">
                <a:solidFill>
                  <a:prstClr val="black"/>
                </a:solidFill>
              </a:rPr>
              <a:pPr/>
              <a:t>1/30/2014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715553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A7098FA-3795-4AEA-BC09-176733079ABC}" type="datetime1">
              <a:rPr lang="en-US" smtClean="0">
                <a:solidFill>
                  <a:prstClr val="black"/>
                </a:solidFill>
              </a:rPr>
              <a:pPr/>
              <a:t>1/30/2014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862810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A7098FA-3795-4AEA-BC09-176733079ABC}" type="datetime1">
              <a:rPr lang="en-US" smtClean="0">
                <a:solidFill>
                  <a:prstClr val="black"/>
                </a:solidFill>
              </a:rPr>
              <a:pPr/>
              <a:t>1/30/2014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595023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A7098FA-3795-4AEA-BC09-176733079ABC}" type="datetime1">
              <a:rPr lang="en-US" smtClean="0">
                <a:solidFill>
                  <a:prstClr val="black"/>
                </a:solidFill>
              </a:rPr>
              <a:pPr/>
              <a:t>1/30/2014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750153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26</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2777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27</a:t>
            </a:fld>
            <a:endParaRPr lang="en-US"/>
          </a:p>
        </p:txBody>
      </p:sp>
    </p:spTree>
    <p:extLst>
      <p:ext uri="{BB962C8B-B14F-4D97-AF65-F5344CB8AC3E}">
        <p14:creationId xmlns:p14="http://schemas.microsoft.com/office/powerpoint/2010/main" val="823604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41607690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29</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0316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smtClean="0"/>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29113045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30</a:t>
            </a:fld>
            <a:endParaRPr lang="en-US"/>
          </a:p>
        </p:txBody>
      </p:sp>
    </p:spTree>
    <p:extLst>
      <p:ext uri="{BB962C8B-B14F-4D97-AF65-F5344CB8AC3E}">
        <p14:creationId xmlns:p14="http://schemas.microsoft.com/office/powerpoint/2010/main" val="37413317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31</a:t>
            </a:fld>
            <a:endParaRPr lang="en-US"/>
          </a:p>
        </p:txBody>
      </p:sp>
    </p:spTree>
    <p:extLst>
      <p:ext uri="{BB962C8B-B14F-4D97-AF65-F5344CB8AC3E}">
        <p14:creationId xmlns:p14="http://schemas.microsoft.com/office/powerpoint/2010/main" val="1191238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292" lvl="1" indent="0" fontAlgn="ctr">
              <a:buNone/>
            </a:pPr>
            <a:endParaRPr lang="en-US" sz="80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424D910-A4C2-4113-8392-54CE7741EA27}" type="datetime1">
              <a:rPr lang="en-US" smtClean="0">
                <a:solidFill>
                  <a:prstClr val="black"/>
                </a:solidFill>
              </a:rPr>
              <a:pPr/>
              <a:t>1/30/2014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588151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33</a:t>
            </a:fld>
            <a:endParaRPr lang="en-US"/>
          </a:p>
        </p:txBody>
      </p:sp>
    </p:spTree>
    <p:extLst>
      <p:ext uri="{BB962C8B-B14F-4D97-AF65-F5344CB8AC3E}">
        <p14:creationId xmlns:p14="http://schemas.microsoft.com/office/powerpoint/2010/main" val="4043775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502122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1CDF20-DB4F-4C54-B0E6-0262CC8FCE85}" type="slidenum">
              <a:rPr lang="en-US" smtClean="0"/>
              <a:t>6</a:t>
            </a:fld>
            <a:endParaRPr lang="en-US"/>
          </a:p>
        </p:txBody>
      </p:sp>
    </p:spTree>
    <p:extLst>
      <p:ext uri="{BB962C8B-B14F-4D97-AF65-F5344CB8AC3E}">
        <p14:creationId xmlns:p14="http://schemas.microsoft.com/office/powerpoint/2010/main" val="2334670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1CDF20-DB4F-4C54-B0E6-0262CC8FCE85}" type="slidenum">
              <a:rPr lang="en-US" smtClean="0"/>
              <a:t>7</a:t>
            </a:fld>
            <a:endParaRPr lang="en-US"/>
          </a:p>
        </p:txBody>
      </p:sp>
    </p:spTree>
    <p:extLst>
      <p:ext uri="{BB962C8B-B14F-4D97-AF65-F5344CB8AC3E}">
        <p14:creationId xmlns:p14="http://schemas.microsoft.com/office/powerpoint/2010/main" val="1515960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1620037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2928219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sp>
        <p:nvSpPr>
          <p:cNvPr id="10" name="Title 1"/>
          <p:cNvSpPr>
            <a:spLocks noGrp="1"/>
          </p:cNvSpPr>
          <p:nvPr>
            <p:ph type="ctrTitle" hasCustomPrompt="1"/>
          </p:nvPr>
        </p:nvSpPr>
        <p:spPr>
          <a:xfrm>
            <a:off x="193271" y="2415641"/>
            <a:ext cx="8579886" cy="2603307"/>
          </a:xfrm>
          <a:prstGeom prst="rect">
            <a:avLst/>
          </a:prstGeom>
          <a:solidFill>
            <a:srgbClr val="7FBA00"/>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smtClean="0"/>
              <a:t>Course title style</a:t>
            </a:r>
            <a:endParaRPr lang="en-US" dirty="0"/>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71" y="164177"/>
            <a:ext cx="2084416" cy="833766"/>
          </a:xfrm>
          <a:prstGeom prst="rect">
            <a:avLst/>
          </a:prstGeom>
        </p:spPr>
      </p:pic>
    </p:spTree>
    <p:extLst>
      <p:ext uri="{BB962C8B-B14F-4D97-AF65-F5344CB8AC3E}">
        <p14:creationId xmlns:p14="http://schemas.microsoft.com/office/powerpoint/2010/main" val="94251966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402449472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a:pPr/>
              <a:t>‹#›</a:t>
            </a:fld>
            <a:endParaRPr/>
          </a:p>
        </p:txBody>
      </p:sp>
    </p:spTree>
    <p:extLst>
      <p:ext uri="{BB962C8B-B14F-4D97-AF65-F5344CB8AC3E}">
        <p14:creationId xmlns:p14="http://schemas.microsoft.com/office/powerpoint/2010/main" val="132174942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a:pPr/>
              <a:t>‹#›</a:t>
            </a:fld>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3226577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a:pPr/>
              <a:t>‹#›</a:t>
            </a:fld>
            <a:endParaRPr/>
          </a:p>
        </p:txBody>
      </p:sp>
    </p:spTree>
    <p:extLst>
      <p:ext uri="{BB962C8B-B14F-4D97-AF65-F5344CB8AC3E}">
        <p14:creationId xmlns:p14="http://schemas.microsoft.com/office/powerpoint/2010/main" val="375817269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a:pPr/>
              <a:t>‹#›</a:t>
            </a:fld>
            <a:endParaRPr/>
          </a:p>
        </p:txBody>
      </p:sp>
      <p:graphicFrame>
        <p:nvGraphicFramePr>
          <p:cNvPr id="6" name="Table 5"/>
          <p:cNvGraphicFramePr>
            <a:graphicFrameLocks noGrp="1"/>
          </p:cNvGraphicFramePr>
          <p:nvPr userDrawn="1">
            <p:extLst/>
          </p:nvPr>
        </p:nvGraphicFramePr>
        <p:xfrm>
          <a:off x="584200" y="1476596"/>
          <a:ext cx="11056420" cy="4320392"/>
        </p:xfrm>
        <a:graphic>
          <a:graphicData uri="http://schemas.openxmlformats.org/drawingml/2006/table">
            <a:tbl>
              <a:tblPr firstRow="1" bandRow="1">
                <a:tableStyleId>{21E4AEA4-8DFA-4A89-87EB-49C32662AFE0}</a:tableStyleId>
              </a:tblPr>
              <a:tblGrid>
                <a:gridCol w="2764105"/>
                <a:gridCol w="2764105"/>
                <a:gridCol w="2764105"/>
                <a:gridCol w="2764105"/>
              </a:tblGrid>
              <a:tr h="644435">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r>
              <a:tr h="1225319">
                <a:tc>
                  <a:txBody>
                    <a:bodyPr/>
                    <a:lstStyle/>
                    <a:p>
                      <a:r>
                        <a:rPr lang="en-US" sz="1600" dirty="0" smtClean="0"/>
                        <a:t>Content</a:t>
                      </a:r>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12253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44516467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a:pPr/>
              <a:t>‹#›</a:t>
            </a:fld>
            <a:endParaRPr/>
          </a:p>
        </p:txBody>
      </p:sp>
    </p:spTree>
    <p:extLst>
      <p:ext uri="{BB962C8B-B14F-4D97-AF65-F5344CB8AC3E}">
        <p14:creationId xmlns:p14="http://schemas.microsoft.com/office/powerpoint/2010/main" val="326977424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013137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a:pPr/>
              <a:t>‹#›</a:t>
            </a:fld>
            <a:endParaRPr/>
          </a:p>
        </p:txBody>
      </p:sp>
    </p:spTree>
    <p:extLst>
      <p:ext uri="{BB962C8B-B14F-4D97-AF65-F5344CB8AC3E}">
        <p14:creationId xmlns:p14="http://schemas.microsoft.com/office/powerpoint/2010/main" val="85159512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993682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1"/>
            <a:ext cx="6273417" cy="1794661"/>
          </a:xfrm>
          <a:noFill/>
        </p:spPr>
        <p:txBody>
          <a:bodyPr lIns="146286" tIns="109714" rIns="146286" bIns="109714">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2"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7347" y="6196318"/>
            <a:ext cx="986066" cy="191269"/>
          </a:xfrm>
          <a:prstGeom prst="rect">
            <a:avLst/>
          </a:prstGeom>
        </p:spPr>
      </p:pic>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098953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mtClean="0"/>
              <a:t>Click to edit Master subtitle style</a:t>
            </a:r>
            <a:endParaRPr lang="en-US"/>
          </a:p>
        </p:txBody>
      </p:sp>
      <p:sp>
        <p:nvSpPr>
          <p:cNvPr id="13" name="Title 1"/>
          <p:cNvSpPr txBox="1">
            <a:spLocks/>
          </p:cNvSpPr>
          <p:nvPr userDrawn="1"/>
        </p:nvSpPr>
        <p:spPr>
          <a:xfrm>
            <a:off x="193271" y="3376350"/>
            <a:ext cx="8409867" cy="1692617"/>
          </a:xfrm>
          <a:prstGeom prst="rect">
            <a:avLst/>
          </a:prstGeom>
          <a:solidFill>
            <a:srgbClr val="82BF36"/>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smtClean="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71" y="164177"/>
            <a:ext cx="2084416" cy="833766"/>
          </a:xfrm>
          <a:prstGeom prst="rect">
            <a:avLst/>
          </a:prstGeom>
        </p:spPr>
      </p:pic>
    </p:spTree>
    <p:extLst>
      <p:ext uri="{BB962C8B-B14F-4D97-AF65-F5344CB8AC3E}">
        <p14:creationId xmlns:p14="http://schemas.microsoft.com/office/powerpoint/2010/main" val="389134869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653450" y="6164664"/>
            <a:ext cx="986066" cy="191269"/>
          </a:xfrm>
          <a:prstGeom prst="rect">
            <a:avLst/>
          </a:prstGeom>
        </p:spPr>
      </p:pic>
      <p:sp>
        <p:nvSpPr>
          <p:cNvPr id="4" name="Text Placeholder 4"/>
          <p:cNvSpPr>
            <a:spLocks noGrp="1"/>
          </p:cNvSpPr>
          <p:nvPr>
            <p:ph type="body" sz="quarter" idx="12" hasCustomPrompt="1"/>
          </p:nvPr>
        </p:nvSpPr>
        <p:spPr>
          <a:xfrm>
            <a:off x="271105" y="3877271"/>
            <a:ext cx="6273417" cy="1794661"/>
          </a:xfrm>
          <a:noFill/>
        </p:spPr>
        <p:txBody>
          <a:bodyPr lIns="146286" tIns="109714" rIns="146286" bIns="109714">
            <a:noAutofit/>
          </a:bodyPr>
          <a:lstStyle>
            <a:lvl1pPr marL="0" indent="0">
              <a:spcBef>
                <a:spcPts val="0"/>
              </a:spcBef>
              <a:buNone/>
              <a:defRPr sz="3431"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2"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5" y="560065"/>
            <a:ext cx="2599604" cy="383815"/>
          </a:xfrm>
          <a:prstGeom prst="rect">
            <a:avLst/>
          </a:prstGeom>
        </p:spPr>
      </p:pic>
    </p:spTree>
    <p:extLst>
      <p:ext uri="{BB962C8B-B14F-4D97-AF65-F5344CB8AC3E}">
        <p14:creationId xmlns:p14="http://schemas.microsoft.com/office/powerpoint/2010/main" val="46234280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7"/>
            <a:ext cx="8964185" cy="1793090"/>
          </a:xfrm>
          <a:noFill/>
        </p:spPr>
        <p:txBody>
          <a:bodyPr lIns="146286" tIns="91429" rIns="146286" bIns="91429" anchor="t" anchorCtr="0"/>
          <a:lstStyle>
            <a:lvl1pPr>
              <a:defRPr sz="5882"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3" y="3878576"/>
            <a:ext cx="8964186" cy="1792326"/>
          </a:xfrm>
          <a:noFill/>
        </p:spPr>
        <p:txBody>
          <a:bodyPr lIns="146286" tIns="109714" rIns="146286" bIns="109714">
            <a:noAutofit/>
          </a:bodyPr>
          <a:lstStyle>
            <a:lvl1pPr marL="0" indent="0">
              <a:spcBef>
                <a:spcPts val="0"/>
              </a:spcBef>
              <a:buNone/>
              <a:defRPr sz="3431"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7347" y="6196798"/>
            <a:ext cx="986066" cy="190310"/>
          </a:xfrm>
          <a:prstGeom prst="rect">
            <a:avLst/>
          </a:prstGeom>
        </p:spPr>
      </p:pic>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890440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1"/>
            <a:ext cx="6273417" cy="1794661"/>
          </a:xfrm>
          <a:noFill/>
        </p:spPr>
        <p:txBody>
          <a:bodyPr lIns="146286" tIns="109714" rIns="146286" bIns="109714">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2"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7347" y="6196318"/>
            <a:ext cx="986066" cy="191269"/>
          </a:xfrm>
          <a:prstGeom prst="rect">
            <a:avLst/>
          </a:prstGeom>
        </p:spPr>
      </p:pic>
      <p:pic>
        <p:nvPicPr>
          <p:cNvPr id="4" name="Picture 3" descr="Azure_logo_wht-03.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5" y="560065"/>
            <a:ext cx="2599604" cy="383815"/>
          </a:xfrm>
          <a:prstGeom prst="rect">
            <a:avLst/>
          </a:prstGeom>
        </p:spPr>
      </p:pic>
    </p:spTree>
    <p:extLst>
      <p:ext uri="{BB962C8B-B14F-4D97-AF65-F5344CB8AC3E}">
        <p14:creationId xmlns:p14="http://schemas.microsoft.com/office/powerpoint/2010/main" val="1805668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descr="WIN12_Morayma_06 copy.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1" cy="6858000"/>
          </a:xfrm>
          <a:prstGeom prst="rect">
            <a:avLst/>
          </a:prstGeom>
        </p:spPr>
      </p:pic>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757347" y="6197145"/>
            <a:ext cx="986066" cy="190310"/>
          </a:xfrm>
          <a:prstGeom prst="rect">
            <a:avLst/>
          </a:prstGeom>
        </p:spPr>
      </p:pic>
      <p:sp>
        <p:nvSpPr>
          <p:cNvPr id="14" name="Rectangle 13"/>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2"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6" name="Text Placeholder 4"/>
          <p:cNvSpPr>
            <a:spLocks noGrp="1"/>
          </p:cNvSpPr>
          <p:nvPr>
            <p:ph type="body" sz="quarter" idx="12" hasCustomPrompt="1"/>
          </p:nvPr>
        </p:nvSpPr>
        <p:spPr bwMode="ltGray">
          <a:xfrm>
            <a:off x="269302" y="2971385"/>
            <a:ext cx="7171399" cy="1794661"/>
          </a:xfrm>
          <a:noFill/>
        </p:spPr>
        <p:txBody>
          <a:bodyPr lIns="146286" tIns="109714" rIns="146286" bIns="109714">
            <a:noAutofit/>
          </a:bodyPr>
          <a:lstStyle>
            <a:lvl1pPr marL="0" indent="0">
              <a:spcBef>
                <a:spcPts val="0"/>
              </a:spcBef>
              <a:buNone/>
              <a:defRPr sz="3235"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8" name="Picture 17" descr="Azure_logo_wht-03.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5" y="4953121"/>
            <a:ext cx="2599604" cy="383815"/>
          </a:xfrm>
          <a:prstGeom prst="rect">
            <a:avLst/>
          </a:prstGeom>
        </p:spPr>
      </p:pic>
    </p:spTree>
    <p:extLst>
      <p:ext uri="{BB962C8B-B14F-4D97-AF65-F5344CB8AC3E}">
        <p14:creationId xmlns:p14="http://schemas.microsoft.com/office/powerpoint/2010/main" val="1330897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0" y="1"/>
            <a:ext cx="12181494" cy="6857999"/>
          </a:xfrm>
          <a:prstGeom prst="rect">
            <a:avLst/>
          </a:prstGeom>
          <a:noFill/>
          <a:extLst>
            <a:ext uri="{909E8E84-426E-40dd-AFC4-6F175D3DCCD1}">
              <a14:hiddenFill xmlns=""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2"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0"/>
            <a:ext cx="7171399" cy="1794661"/>
          </a:xfrm>
          <a:noFill/>
        </p:spPr>
        <p:txBody>
          <a:bodyPr lIns="146286" tIns="109714" rIns="146286" bIns="109714">
            <a:noAutofit/>
          </a:bodyPr>
          <a:lstStyle>
            <a:lvl1pPr marL="0" indent="0">
              <a:spcBef>
                <a:spcPts val="0"/>
              </a:spcBef>
              <a:buNone/>
              <a:defRPr sz="3235"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653450" y="6164664"/>
            <a:ext cx="986066" cy="191269"/>
          </a:xfrm>
          <a:prstGeom prst="rect">
            <a:avLst/>
          </a:prstGeom>
        </p:spPr>
      </p:pic>
      <p:pic>
        <p:nvPicPr>
          <p:cNvPr id="11" name="Picture 10" descr="Azure_logo_wht-03.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5" y="560065"/>
            <a:ext cx="2599604" cy="383815"/>
          </a:xfrm>
          <a:prstGeom prst="rect">
            <a:avLst/>
          </a:prstGeom>
        </p:spPr>
      </p:pic>
    </p:spTree>
    <p:extLst>
      <p:ext uri="{BB962C8B-B14F-4D97-AF65-F5344CB8AC3E}">
        <p14:creationId xmlns:p14="http://schemas.microsoft.com/office/powerpoint/2010/main" val="24192472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33" y="1"/>
            <a:ext cx="12182534" cy="6857999"/>
          </a:xfrm>
          <a:prstGeom prst="rect">
            <a:avLst/>
          </a:prstGeom>
        </p:spPr>
      </p:pic>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653450" y="6164664"/>
            <a:ext cx="986066"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4"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7"/>
            <a:ext cx="7171399" cy="1789991"/>
          </a:xfrm>
        </p:spPr>
        <p:txBody>
          <a:bodyPr tIns="109714" bIns="109714">
            <a:noAutofit/>
          </a:bodyPr>
          <a:lstStyle>
            <a:lvl1pPr marL="0" indent="0">
              <a:spcBef>
                <a:spcPts val="0"/>
              </a:spcBef>
              <a:buNone/>
              <a:defRPr sz="3235">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59590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descr="WIN12_Nick_0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653450" y="6164664"/>
            <a:ext cx="986066" cy="191269"/>
          </a:xfrm>
          <a:prstGeom prst="rect">
            <a:avLst/>
          </a:prstGeom>
        </p:spPr>
      </p:pic>
      <p:sp>
        <p:nvSpPr>
          <p:cNvPr id="5" name="Rectangle 4"/>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4" spc="-99" baseline="0">
                <a:solidFill>
                  <a:srgbClr val="00188F"/>
                </a:solidFill>
              </a:defRPr>
            </a:lvl1pPr>
          </a:lstStyle>
          <a:p>
            <a:r>
              <a:rPr lang="en-US" dirty="0" smtClean="0"/>
              <a:t>Presentation title</a:t>
            </a:r>
            <a:endParaRPr lang="en-US" dirty="0"/>
          </a:p>
        </p:txBody>
      </p:sp>
      <p:sp>
        <p:nvSpPr>
          <p:cNvPr id="7" name="Text Placeholder 2"/>
          <p:cNvSpPr>
            <a:spLocks noGrp="1"/>
          </p:cNvSpPr>
          <p:nvPr>
            <p:ph type="body" sz="quarter" idx="14"/>
          </p:nvPr>
        </p:nvSpPr>
        <p:spPr bwMode="ltGray">
          <a:xfrm>
            <a:off x="269302" y="3877257"/>
            <a:ext cx="7171399" cy="1789991"/>
          </a:xfrm>
        </p:spPr>
        <p:txBody>
          <a:bodyPr tIns="109714" bIns="109714">
            <a:noAutofit/>
          </a:bodyPr>
          <a:lstStyle>
            <a:lvl1pPr marL="0" indent="0">
              <a:spcBef>
                <a:spcPts val="0"/>
              </a:spcBef>
              <a:buNone/>
              <a:defRPr sz="3235">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28763102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7"/>
            <a:ext cx="9859116" cy="2697988"/>
          </a:xfrm>
          <a:noFill/>
        </p:spPr>
        <p:txBody>
          <a:bodyPr tIns="91429" bIns="91429" anchor="t" anchorCtr="0"/>
          <a:lstStyle>
            <a:lvl1pPr>
              <a:defRPr sz="7058"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3" cy="1793881"/>
          </a:xfrm>
          <a:noFill/>
        </p:spPr>
        <p:txBody>
          <a:bodyPr lIns="182856" tIns="146286" rIns="182856" bIns="146286">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877095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7"/>
            <a:ext cx="9859116" cy="2697988"/>
          </a:xfrm>
          <a:noFill/>
        </p:spPr>
        <p:txBody>
          <a:bodyPr tIns="91429" bIns="91429" anchor="t" anchorCtr="0"/>
          <a:lstStyle>
            <a:lvl1pPr>
              <a:defRPr sz="7058"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3" cy="1793881"/>
          </a:xfrm>
          <a:noFill/>
        </p:spPr>
        <p:txBody>
          <a:bodyPr lIns="182856" tIns="146286" rIns="182856" bIns="146286">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01303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7"/>
            <a:ext cx="9859116" cy="2697988"/>
          </a:xfrm>
          <a:noFill/>
        </p:spPr>
        <p:txBody>
          <a:bodyPr tIns="91429" bIns="91429" anchor="t" anchorCtr="0"/>
          <a:lstStyle>
            <a:lvl1pPr>
              <a:defRPr sz="7058"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3256674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450" y="177800"/>
            <a:ext cx="2857500" cy="1143000"/>
          </a:xfrm>
          <a:prstGeom prst="rect">
            <a:avLst/>
          </a:prstGeom>
        </p:spPr>
      </p:pic>
    </p:spTree>
    <p:extLst>
      <p:ext uri="{BB962C8B-B14F-4D97-AF65-F5344CB8AC3E}">
        <p14:creationId xmlns:p14="http://schemas.microsoft.com/office/powerpoint/2010/main" val="382326002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7"/>
            <a:ext cx="9859116" cy="2697988"/>
          </a:xfrm>
          <a:noFill/>
        </p:spPr>
        <p:txBody>
          <a:bodyPr tIns="91429" bIns="91429" anchor="t" anchorCtr="0"/>
          <a:lstStyle>
            <a:lvl1pPr>
              <a:defRPr sz="7058"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078363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1187620"/>
            <a:ext cx="8067798" cy="5200312"/>
          </a:xfrm>
          <a:noFill/>
        </p:spPr>
        <p:txBody>
          <a:bodyPr tIns="91429" bIns="91429" anchor="t" anchorCtr="0"/>
          <a:lstStyle>
            <a:lvl1pPr marL="0" marR="0" indent="0" algn="l" defTabSz="914250" rtl="0" eaLnBrk="1" fontAlgn="auto" latinLnBrk="0" hangingPunct="1">
              <a:lnSpc>
                <a:spcPct val="90000"/>
              </a:lnSpc>
              <a:spcBef>
                <a:spcPct val="0"/>
              </a:spcBef>
              <a:spcAft>
                <a:spcPts val="0"/>
              </a:spcAft>
              <a:buClrTx/>
              <a:buSzTx/>
              <a:buFontTx/>
              <a:buNone/>
              <a:tabLst/>
              <a:defRPr lang="en-US" sz="5882"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7785161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1187620"/>
            <a:ext cx="8067798" cy="5200312"/>
          </a:xfrm>
          <a:noFill/>
        </p:spPr>
        <p:txBody>
          <a:bodyPr tIns="91429" bIns="91429" anchor="t" anchorCtr="0"/>
          <a:lstStyle>
            <a:lvl1pPr marL="0" marR="0" indent="0" algn="l" defTabSz="914250" rtl="0" eaLnBrk="1" fontAlgn="auto" latinLnBrk="0" hangingPunct="1">
              <a:lnSpc>
                <a:spcPct val="90000"/>
              </a:lnSpc>
              <a:spcBef>
                <a:spcPct val="0"/>
              </a:spcBef>
              <a:spcAft>
                <a:spcPts val="0"/>
              </a:spcAft>
              <a:buClrTx/>
              <a:buSzTx/>
              <a:buFontTx/>
              <a:buNone/>
              <a:tabLst/>
              <a:defRPr lang="en-US" sz="5882"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326061823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29" bIns="91429" anchor="t" anchorCtr="0"/>
          <a:lstStyle>
            <a:lvl1pPr>
              <a:defRPr sz="8627"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841384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29" bIns="91429" anchor="t" anchorCtr="0"/>
          <a:lstStyle>
            <a:lvl1pPr>
              <a:defRPr sz="8627"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11958381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29300" y="0"/>
            <a:ext cx="6662701" cy="6858001"/>
          </a:xfrm>
          <a:prstGeom prst="rect">
            <a:avLst/>
          </a:prstGeom>
        </p:spPr>
      </p:pic>
      <p:sp>
        <p:nvSpPr>
          <p:cNvPr id="3" name="Title 1"/>
          <p:cNvSpPr>
            <a:spLocks noGrp="1"/>
          </p:cNvSpPr>
          <p:nvPr>
            <p:ph type="title" hasCustomPrompt="1"/>
          </p:nvPr>
        </p:nvSpPr>
        <p:spPr>
          <a:xfrm>
            <a:off x="269239" y="2084173"/>
            <a:ext cx="11653523" cy="1796217"/>
          </a:xfrm>
          <a:noFill/>
        </p:spPr>
        <p:txBody>
          <a:bodyPr tIns="91429" bIns="91429" anchor="t" anchorCtr="0"/>
          <a:lstStyle>
            <a:lvl1pPr>
              <a:defRPr sz="8627"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373317448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0" y="1456608"/>
            <a:ext cx="4486784"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5" tIns="143410" rIns="182865" bIns="143410" numCol="1" spcCol="0" rtlCol="0" fromWordArt="0" anchor="t" anchorCtr="0" forceAA="0" compatLnSpc="1">
            <a:prstTxWarp prst="textNoShape">
              <a:avLst/>
            </a:prstTxWarp>
            <a:noAutofit/>
          </a:bodyPr>
          <a:lstStyle/>
          <a:p>
            <a:pPr defTabSz="913985" fontAlgn="base">
              <a:lnSpc>
                <a:spcPct val="90000"/>
              </a:lnSpc>
              <a:spcBef>
                <a:spcPct val="0"/>
              </a:spcBef>
              <a:spcAft>
                <a:spcPct val="0"/>
              </a:spcAft>
            </a:pPr>
            <a:endParaRPr lang="en-US" sz="1961"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7" y="1456606"/>
            <a:ext cx="6723860" cy="1975390"/>
          </a:xfrm>
        </p:spPr>
        <p:txBody>
          <a:bodyPr/>
          <a:lstStyle>
            <a:lvl1pPr marL="0" indent="0">
              <a:buNone/>
              <a:defRPr>
                <a:solidFill>
                  <a:srgbClr val="FFFFFF"/>
                </a:solidFill>
              </a:defRPr>
            </a:lvl1pPr>
            <a:lvl2pPr marL="0" indent="0">
              <a:buFontTx/>
              <a:buNone/>
              <a:defRPr sz="1961">
                <a:solidFill>
                  <a:srgbClr val="FFFFFF"/>
                </a:solidFill>
              </a:defRPr>
            </a:lvl2pPr>
            <a:lvl3pPr marL="224068" indent="0">
              <a:buNone/>
              <a:defRPr>
                <a:solidFill>
                  <a:srgbClr val="FFFFFF"/>
                </a:solidFill>
              </a:defRPr>
            </a:lvl3pPr>
            <a:lvl4pPr marL="448135" indent="0">
              <a:buNone/>
              <a:defRPr>
                <a:solidFill>
                  <a:srgbClr val="FFFFFF"/>
                </a:solidFill>
              </a:defRPr>
            </a:lvl4pPr>
            <a:lvl5pPr marL="672203"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796685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3">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8"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8"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8"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39" y="5132430"/>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68" indent="0">
              <a:buNone/>
              <a:defRPr/>
            </a:lvl3pPr>
            <a:lvl4pPr marL="448135" indent="0">
              <a:buNone/>
              <a:defRPr/>
            </a:lvl4pPr>
            <a:lvl5pPr marL="672203"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0"/>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68" indent="0">
              <a:buNone/>
              <a:defRPr/>
            </a:lvl3pPr>
            <a:lvl4pPr marL="448135" indent="0">
              <a:buNone/>
              <a:defRPr/>
            </a:lvl4pPr>
            <a:lvl5pPr marL="672203"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6" y="5132430"/>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68" indent="0">
              <a:buNone/>
              <a:defRPr/>
            </a:lvl3pPr>
            <a:lvl4pPr marL="448135" indent="0">
              <a:buNone/>
              <a:defRPr/>
            </a:lvl4pPr>
            <a:lvl5pPr marL="672203" indent="0">
              <a:buNone/>
              <a:defRPr/>
            </a:lvl5pPr>
          </a:lstStyle>
          <a:p>
            <a:pPr lvl="1"/>
            <a:r>
              <a:rPr lang="en-US" dirty="0" smtClean="0"/>
              <a:t>Second level</a:t>
            </a:r>
          </a:p>
        </p:txBody>
      </p:sp>
    </p:spTree>
    <p:extLst>
      <p:ext uri="{BB962C8B-B14F-4D97-AF65-F5344CB8AC3E}">
        <p14:creationId xmlns:p14="http://schemas.microsoft.com/office/powerpoint/2010/main" val="393027689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344542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564437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lvl1pPr>
            <a:lvl2pPr>
              <a:defRPr>
                <a:solidFill>
                  <a:schemeClr val="tx1">
                    <a:lumMod val="75000"/>
                    <a:lumOff val="25000"/>
                  </a:schemeClr>
                </a:solidFill>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774583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78427351"/>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2633141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1">
                <a:solidFill>
                  <a:srgbClr val="00188F"/>
                </a:solidFill>
              </a:defRPr>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420188"/>
          </a:xfrm>
        </p:spPr>
        <p:txBody>
          <a:bodyPr wrap="square">
            <a:spAutoFit/>
          </a:bodyPr>
          <a:lstStyle>
            <a:lvl1pPr marL="0" indent="0">
              <a:spcBef>
                <a:spcPts val="1200"/>
              </a:spcBef>
              <a:buClr>
                <a:schemeClr val="tx1"/>
              </a:buClr>
              <a:buFont typeface="Wingdings" pitchFamily="2" charset="2"/>
              <a:buNone/>
              <a:defRPr sz="3431">
                <a:solidFill>
                  <a:srgbClr val="00188F"/>
                </a:solidFill>
              </a:defRPr>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55640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1"/>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420188"/>
          </a:xfrm>
        </p:spPr>
        <p:txBody>
          <a:bodyPr wrap="square">
            <a:spAutoFit/>
          </a:bodyPr>
          <a:lstStyle>
            <a:lvl1pPr marL="0" indent="0">
              <a:spcBef>
                <a:spcPts val="1200"/>
              </a:spcBef>
              <a:buClr>
                <a:schemeClr val="tx1"/>
              </a:buClr>
              <a:buFont typeface="Wingdings" pitchFamily="2" charset="2"/>
              <a:buNone/>
              <a:defRPr sz="3431"/>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7273125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641" indent="-281641">
              <a:spcBef>
                <a:spcPts val="1200"/>
              </a:spcBef>
              <a:buClr>
                <a:schemeClr val="tx1"/>
              </a:buClr>
              <a:buFont typeface="Arial" pitchFamily="34" charset="0"/>
              <a:buChar char="•"/>
              <a:defRPr sz="3431"/>
            </a:lvl1pPr>
            <a:lvl2pPr marL="520635" indent="-228572">
              <a:defRPr sz="2353"/>
            </a:lvl2pPr>
            <a:lvl3pPr marL="685716" indent="-165081">
              <a:tabLst/>
              <a:defRPr sz="1961"/>
            </a:lvl3pPr>
            <a:lvl4pPr marL="863492" indent="-177778">
              <a:defRPr/>
            </a:lvl4pPr>
            <a:lvl5pPr marL="1028573" indent="-1650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486578"/>
          </a:xfrm>
        </p:spPr>
        <p:txBody>
          <a:bodyPr wrap="square">
            <a:spAutoFit/>
          </a:bodyPr>
          <a:lstStyle>
            <a:lvl1pPr marL="281641" indent="-281641">
              <a:spcBef>
                <a:spcPts val="1200"/>
              </a:spcBef>
              <a:buClr>
                <a:schemeClr val="tx1"/>
              </a:buClr>
              <a:buFont typeface="Arial" pitchFamily="34" charset="0"/>
              <a:buChar char="•"/>
              <a:defRPr sz="3431"/>
            </a:lvl1pPr>
            <a:lvl2pPr marL="520635" indent="-228572">
              <a:defRPr sz="2353"/>
            </a:lvl2pPr>
            <a:lvl3pPr marL="685716" indent="-165081">
              <a:tabLst/>
              <a:defRPr sz="1961"/>
            </a:lvl3pPr>
            <a:lvl4pPr marL="863492" indent="-177778">
              <a:defRPr/>
            </a:lvl4pPr>
            <a:lvl5pPr marL="1028573" indent="-1650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83338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641" indent="-281641">
              <a:spcBef>
                <a:spcPts val="1200"/>
              </a:spcBef>
              <a:buClrTx/>
              <a:buFont typeface="Arial" pitchFamily="34" charset="0"/>
              <a:buChar char="•"/>
              <a:defRPr sz="3431">
                <a:solidFill>
                  <a:srgbClr val="00188F"/>
                </a:solidFill>
              </a:defRPr>
            </a:lvl1pPr>
            <a:lvl2pPr marL="520635" indent="-228572">
              <a:defRPr sz="2353"/>
            </a:lvl2pPr>
            <a:lvl3pPr marL="685716" indent="-165081">
              <a:tabLst/>
              <a:defRPr sz="1961"/>
            </a:lvl3pPr>
            <a:lvl4pPr marL="863492" indent="-177778">
              <a:defRPr/>
            </a:lvl4pPr>
            <a:lvl5pPr marL="1028573" indent="-1650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486578"/>
          </a:xfrm>
        </p:spPr>
        <p:txBody>
          <a:bodyPr wrap="square">
            <a:spAutoFit/>
          </a:bodyPr>
          <a:lstStyle>
            <a:lvl1pPr marL="281641" indent="-281641">
              <a:spcBef>
                <a:spcPts val="1200"/>
              </a:spcBef>
              <a:buClrTx/>
              <a:buFont typeface="Arial" pitchFamily="34" charset="0"/>
              <a:buChar char="•"/>
              <a:defRPr sz="3431">
                <a:solidFill>
                  <a:srgbClr val="00188F"/>
                </a:solidFill>
              </a:defRPr>
            </a:lvl1pPr>
            <a:lvl2pPr marL="520635" indent="-228572">
              <a:defRPr sz="2353"/>
            </a:lvl2pPr>
            <a:lvl3pPr marL="685716" indent="-165081">
              <a:tabLst/>
              <a:defRPr sz="1961"/>
            </a:lvl3pPr>
            <a:lvl4pPr marL="863492" indent="-177778">
              <a:defRPr/>
            </a:lvl4pPr>
            <a:lvl5pPr marL="1028573" indent="-16508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860853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2644205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52897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73572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79859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9461456"/>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35535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1"/>
            <a:ext cx="11653522" cy="1956974"/>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683"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1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414"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16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358937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26765"/>
          </a:xfrm>
          <a:prstGeom prst="rect">
            <a:avLst/>
          </a:prstGeom>
        </p:spPr>
        <p:txBody>
          <a:bodyPr/>
          <a:lstStyle>
            <a:lvl1pPr marL="284754" indent="-284754">
              <a:buClr>
                <a:schemeClr val="tx1"/>
              </a:buClr>
              <a:buSzPct val="90000"/>
              <a:buFont typeface="Arial" pitchFamily="34" charset="0"/>
              <a:buChar char="•"/>
              <a:defRPr sz="343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0" indent="-275417">
              <a:buClr>
                <a:schemeClr val="tx1"/>
              </a:buClr>
              <a:buSzPct val="90000"/>
              <a:buFont typeface="Arial" pitchFamily="34" charset="0"/>
              <a:buChar char="•"/>
              <a:defRPr sz="32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24" indent="-284754">
              <a:buClr>
                <a:schemeClr val="tx1"/>
              </a:buClr>
              <a:buSzPct val="90000"/>
              <a:buFont typeface="Arial" pitchFamily="34" charset="0"/>
              <a:buChar char="•"/>
              <a:defRPr sz="28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92" indent="-22406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59" indent="-22406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095049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Slide 1">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1" name="Picture 10" descr="WinAzure_rgb_Wht_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303" y="291069"/>
            <a:ext cx="2862678" cy="747151"/>
          </a:xfrm>
          <a:prstGeom prst="rect">
            <a:avLst/>
          </a:prstGeom>
        </p:spPr>
      </p:pic>
      <p:pic>
        <p:nvPicPr>
          <p:cNvPr id="2" name="Picture 1" descr="MSFT_logotype_rgb_Wh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1827" y="6029989"/>
            <a:ext cx="1320935" cy="506082"/>
          </a:xfrm>
          <a:prstGeom prst="rect">
            <a:avLst/>
          </a:prstGeom>
        </p:spPr>
      </p:pic>
      <p:sp>
        <p:nvSpPr>
          <p:cNvPr id="5" name="Text Placeholder 4"/>
          <p:cNvSpPr>
            <a:spLocks noGrp="1"/>
          </p:cNvSpPr>
          <p:nvPr>
            <p:ph type="body" sz="quarter" idx="12" hasCustomPrompt="1"/>
          </p:nvPr>
        </p:nvSpPr>
        <p:spPr>
          <a:xfrm>
            <a:off x="269240" y="4593272"/>
            <a:ext cx="6273418" cy="1794661"/>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9" y="2881138"/>
            <a:ext cx="9860610" cy="1801436"/>
          </a:xfrm>
          <a:noFill/>
        </p:spPr>
        <p:txBody>
          <a:bodyPr lIns="146304" tIns="91440" rIns="146304" bIns="91440" anchor="t" anchorCtr="0"/>
          <a:lstStyle>
            <a:lvl1pPr>
              <a:defRPr sz="5294" spc="-98" baseline="0">
                <a:solidFill>
                  <a:srgbClr val="0054A6"/>
                </a:solidFill>
              </a:defRPr>
            </a:lvl1pPr>
          </a:lstStyle>
          <a:p>
            <a:r>
              <a:rPr lang="en-US" dirty="0" smtClean="0"/>
              <a:t>Presentation title</a:t>
            </a:r>
            <a:endParaRPr lang="en-US" dirty="0"/>
          </a:p>
        </p:txBody>
      </p:sp>
      <p:sp>
        <p:nvSpPr>
          <p:cNvPr id="10" name="Text Placeholder 4"/>
          <p:cNvSpPr>
            <a:spLocks noGrp="1"/>
          </p:cNvSpPr>
          <p:nvPr>
            <p:ph type="body" sz="quarter" idx="13" hasCustomPrompt="1"/>
          </p:nvPr>
        </p:nvSpPr>
        <p:spPr>
          <a:xfrm>
            <a:off x="269302" y="2532458"/>
            <a:ext cx="6273418" cy="627566"/>
          </a:xfrm>
          <a:noFill/>
        </p:spPr>
        <p:txBody>
          <a:bodyPr lIns="146304" tIns="109728" rIns="146304" bIns="109728">
            <a:noAutofit/>
          </a:bodyPr>
          <a:lstStyle>
            <a:lvl1pPr marL="0" indent="0">
              <a:spcBef>
                <a:spcPts val="0"/>
              </a:spcBef>
              <a:buNone/>
              <a:defRPr sz="2353" spc="0" baseline="0">
                <a:solidFill>
                  <a:srgbClr val="0054A6"/>
                </a:solidFill>
                <a:latin typeface="+mj-lt"/>
              </a:defRPr>
            </a:lvl1pPr>
          </a:lstStyle>
          <a:p>
            <a:pPr lvl="0"/>
            <a:r>
              <a:rPr lang="en-US" dirty="0" smtClean="0"/>
              <a:t>Category or Service title</a:t>
            </a:r>
          </a:p>
        </p:txBody>
      </p:sp>
    </p:spTree>
    <p:extLst>
      <p:ext uri="{BB962C8B-B14F-4D97-AF65-F5344CB8AC3E}">
        <p14:creationId xmlns:p14="http://schemas.microsoft.com/office/powerpoint/2010/main" val="24935777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7_Custom Layout">
    <p:bg>
      <p:bgPr>
        <a:solidFill>
          <a:srgbClr val="00AEEF"/>
        </a:solidFill>
        <a:effectLst/>
      </p:bgPr>
    </p:bg>
    <p:spTree>
      <p:nvGrpSpPr>
        <p:cNvPr id="1" name=""/>
        <p:cNvGrpSpPr/>
        <p:nvPr/>
      </p:nvGrpSpPr>
      <p:grpSpPr>
        <a:xfrm>
          <a:off x="0" y="0"/>
          <a:ext cx="0" cy="0"/>
          <a:chOff x="0" y="0"/>
          <a:chExt cx="0" cy="0"/>
        </a:xfrm>
      </p:grpSpPr>
      <p:sp>
        <p:nvSpPr>
          <p:cNvPr id="14" name="Picture Placeholder 3"/>
          <p:cNvSpPr>
            <a:spLocks noGrp="1"/>
          </p:cNvSpPr>
          <p:nvPr>
            <p:ph type="pic" sz="quarter" idx="13" hasCustomPrompt="1"/>
          </p:nvPr>
        </p:nvSpPr>
        <p:spPr>
          <a:xfrm>
            <a:off x="3944604" y="2084172"/>
            <a:ext cx="3638613" cy="1243652"/>
          </a:xfrm>
        </p:spPr>
        <p:txBody>
          <a:bodyPr/>
          <a:lstStyle>
            <a:lvl1pPr algn="ctr">
              <a:defRPr>
                <a:solidFill>
                  <a:srgbClr val="FFFFFF"/>
                </a:solidFill>
              </a:defRPr>
            </a:lvl1pPr>
          </a:lstStyle>
          <a:p>
            <a:r>
              <a:rPr lang="en-US" dirty="0" smtClean="0"/>
              <a:t>Click to insert picture</a:t>
            </a:r>
            <a:endParaRPr lang="en-US" dirty="0"/>
          </a:p>
        </p:txBody>
      </p:sp>
      <p:sp>
        <p:nvSpPr>
          <p:cNvPr id="5" name="Picture Placeholder 3"/>
          <p:cNvSpPr>
            <a:spLocks noGrp="1"/>
          </p:cNvSpPr>
          <p:nvPr>
            <p:ph type="pic" sz="quarter" idx="12" hasCustomPrompt="1"/>
          </p:nvPr>
        </p:nvSpPr>
        <p:spPr>
          <a:xfrm>
            <a:off x="269240" y="2084172"/>
            <a:ext cx="3638613" cy="1243652"/>
          </a:xfrm>
        </p:spPr>
        <p:txBody>
          <a:bodyPr/>
          <a:lstStyle>
            <a:lvl1pPr algn="ctr">
              <a:defRPr>
                <a:solidFill>
                  <a:srgbClr val="FFFFFF"/>
                </a:solidFill>
              </a:defRPr>
            </a:lvl1pPr>
          </a:lstStyle>
          <a:p>
            <a:r>
              <a:rPr lang="en-US" dirty="0" smtClean="0"/>
              <a:t>Click to insert picture</a:t>
            </a:r>
            <a:endParaRPr lang="en-US" dirty="0"/>
          </a:p>
        </p:txBody>
      </p:sp>
      <p:sp>
        <p:nvSpPr>
          <p:cNvPr id="11" name="Slide Number Placeholder 5"/>
          <p:cNvSpPr txBox="1">
            <a:spLocks/>
          </p:cNvSpPr>
          <p:nvPr userDrawn="1"/>
        </p:nvSpPr>
        <p:spPr>
          <a:xfrm>
            <a:off x="11531480" y="6297935"/>
            <a:ext cx="430130" cy="228169"/>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5" name="Picture Placeholder 3"/>
          <p:cNvSpPr>
            <a:spLocks noGrp="1"/>
          </p:cNvSpPr>
          <p:nvPr userDrawn="1">
            <p:ph type="pic" sz="quarter" idx="14" hasCustomPrompt="1"/>
          </p:nvPr>
        </p:nvSpPr>
        <p:spPr>
          <a:xfrm>
            <a:off x="7619906" y="2084172"/>
            <a:ext cx="3638613" cy="1243652"/>
          </a:xfrm>
        </p:spPr>
        <p:txBody>
          <a:bodyPr/>
          <a:lstStyle>
            <a:lvl1pPr algn="ctr">
              <a:defRPr>
                <a:solidFill>
                  <a:srgbClr val="FFFFFF"/>
                </a:solidFill>
              </a:defRPr>
            </a:lvl1pPr>
          </a:lstStyle>
          <a:p>
            <a:r>
              <a:rPr lang="en-US" dirty="0" smtClean="0"/>
              <a:t>Click to insert picture</a:t>
            </a:r>
            <a:endParaRPr lang="en-US" dirty="0"/>
          </a:p>
        </p:txBody>
      </p:sp>
      <p:sp>
        <p:nvSpPr>
          <p:cNvPr id="16" name="Title 1"/>
          <p:cNvSpPr>
            <a:spLocks noGrp="1"/>
          </p:cNvSpPr>
          <p:nvPr userDrawn="1">
            <p:ph type="title" hasCustomPrompt="1"/>
          </p:nvPr>
        </p:nvSpPr>
        <p:spPr>
          <a:xfrm>
            <a:off x="266922" y="289511"/>
            <a:ext cx="11655840" cy="809388"/>
          </a:xfrm>
        </p:spPr>
        <p:txBody>
          <a:bodyPr/>
          <a:lstStyle>
            <a:lvl1pPr>
              <a:defRPr>
                <a:solidFill>
                  <a:srgbClr val="0054A6"/>
                </a:solidFill>
              </a:defRPr>
            </a:lvl1pPr>
          </a:lstStyle>
          <a:p>
            <a:r>
              <a:rPr lang="en-US" dirty="0" smtClean="0"/>
              <a:t>Slide title</a:t>
            </a:r>
            <a:endParaRPr lang="en-US" dirty="0"/>
          </a:p>
        </p:txBody>
      </p:sp>
      <p:sp>
        <p:nvSpPr>
          <p:cNvPr id="17" name="Text Placeholder 4"/>
          <p:cNvSpPr>
            <a:spLocks noGrp="1"/>
          </p:cNvSpPr>
          <p:nvPr userDrawn="1">
            <p:ph type="body" sz="quarter" idx="15" hasCustomPrompt="1"/>
          </p:nvPr>
        </p:nvSpPr>
        <p:spPr>
          <a:xfrm>
            <a:off x="266922" y="1008622"/>
            <a:ext cx="6095685" cy="718466"/>
          </a:xfrm>
          <a:noFill/>
        </p:spPr>
        <p:txBody>
          <a:bodyPr lIns="146304" tIns="109728" rIns="146304" bIns="109728">
            <a:noAutofit/>
          </a:bodyPr>
          <a:lstStyle>
            <a:lvl1pPr marL="0" indent="0">
              <a:spcBef>
                <a:spcPts val="0"/>
              </a:spcBef>
              <a:buNone/>
              <a:defRPr sz="3529" spc="0" baseline="0">
                <a:solidFill>
                  <a:srgbClr val="0054A6"/>
                </a:solidFill>
                <a:latin typeface="+mj-lt"/>
              </a:defRPr>
            </a:lvl1pPr>
          </a:lstStyle>
          <a:p>
            <a:pPr lvl="0"/>
            <a:r>
              <a:rPr lang="en-US" dirty="0" smtClean="0"/>
              <a:t>Secondary title</a:t>
            </a:r>
          </a:p>
        </p:txBody>
      </p:sp>
    </p:spTree>
    <p:extLst>
      <p:ext uri="{BB962C8B-B14F-4D97-AF65-F5344CB8AC3E}">
        <p14:creationId xmlns:p14="http://schemas.microsoft.com/office/powerpoint/2010/main" val="19021123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65465E3-805B-49D4-94B6-962834AD5A63}" type="datetimeFigureOut">
              <a:rPr lang="en-US" smtClean="0">
                <a:solidFill>
                  <a:srgbClr val="505050"/>
                </a:solidFill>
              </a:rPr>
              <a:pPr/>
              <a:t>1/30/2014</a:t>
            </a:fld>
            <a:endParaRPr lang="en-US">
              <a:solidFill>
                <a:srgbClr val="505050"/>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solidFill>
                <a:srgbClr val="505050"/>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CF150EFD-DD2C-4C91-91A5-378AADDC1EBE}"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20330314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_Color  2">
    <p:bg>
      <p:bgRef idx="1001">
        <a:schemeClr val="bg1"/>
      </p:bgRef>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69239" y="2981502"/>
            <a:ext cx="11653522" cy="894996"/>
          </a:xfrm>
        </p:spPr>
        <p:txBody>
          <a:bodyPr lIns="182880" tIns="146304" rIns="182880" bIns="146304"/>
          <a:lstStyle>
            <a:lvl1pPr>
              <a:defRPr sz="5294"/>
            </a:lvl1pPr>
          </a:lstStyle>
          <a:p>
            <a:r>
              <a:rPr lang="en-US" dirty="0" smtClean="0"/>
              <a:t>Click to edit master title style</a:t>
            </a:r>
            <a:endParaRPr lang="en-US" dirty="0"/>
          </a:p>
        </p:txBody>
      </p:sp>
    </p:spTree>
    <p:extLst>
      <p:ext uri="{BB962C8B-B14F-4D97-AF65-F5344CB8AC3E}">
        <p14:creationId xmlns:p14="http://schemas.microsoft.com/office/powerpoint/2010/main" val="42527643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239" y="1635896"/>
            <a:ext cx="11653523" cy="4929479"/>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085198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Content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06726" y="1635916"/>
            <a:ext cx="8516037" cy="4931017"/>
          </a:xfrm>
        </p:spPr>
        <p:txBody>
          <a:bodyPr lIns="182880" tIns="146304" rIns="182880" bIns="146304">
            <a:noAutofit/>
          </a:bodyPr>
          <a:lstStyle>
            <a:lvl1pPr>
              <a:defRPr sz="3529">
                <a:gradFill>
                  <a:gsLst>
                    <a:gs pos="100000">
                      <a:schemeClr val="tx1">
                        <a:lumMod val="75000"/>
                        <a:lumOff val="25000"/>
                      </a:schemeClr>
                    </a:gs>
                    <a:gs pos="0">
                      <a:schemeClr val="tx1">
                        <a:lumMod val="75000"/>
                        <a:lumOff val="25000"/>
                      </a:schemeClr>
                    </a:gs>
                  </a:gsLst>
                  <a:lin ang="5400000" scaled="0"/>
                </a:gradFill>
              </a:defRPr>
            </a:lvl1pPr>
            <a:lvl2pPr>
              <a:defRPr sz="2745">
                <a:gradFill>
                  <a:gsLst>
                    <a:gs pos="100000">
                      <a:schemeClr val="tx1">
                        <a:lumMod val="75000"/>
                        <a:lumOff val="25000"/>
                      </a:schemeClr>
                    </a:gs>
                    <a:gs pos="0">
                      <a:schemeClr val="tx1">
                        <a:lumMod val="75000"/>
                        <a:lumOff val="25000"/>
                      </a:schemeClr>
                    </a:gs>
                  </a:gsLst>
                  <a:lin ang="5400000" scaled="0"/>
                </a:gradFill>
              </a:defRPr>
            </a:lvl2pPr>
            <a:lvl3pPr>
              <a:defRPr sz="2353">
                <a:gradFill>
                  <a:gsLst>
                    <a:gs pos="100000">
                      <a:schemeClr val="tx1">
                        <a:lumMod val="75000"/>
                        <a:lumOff val="25000"/>
                      </a:schemeClr>
                    </a:gs>
                    <a:gs pos="0">
                      <a:schemeClr val="tx1">
                        <a:lumMod val="75000"/>
                        <a:lumOff val="25000"/>
                      </a:schemeClr>
                    </a:gs>
                  </a:gsLst>
                  <a:lin ang="5400000" scaled="0"/>
                </a:gradFill>
              </a:defRPr>
            </a:lvl3pPr>
            <a:lvl4pPr>
              <a:defRPr sz="1961">
                <a:gradFill>
                  <a:gsLst>
                    <a:gs pos="100000">
                      <a:schemeClr val="tx1">
                        <a:lumMod val="75000"/>
                        <a:lumOff val="25000"/>
                      </a:schemeClr>
                    </a:gs>
                    <a:gs pos="0">
                      <a:schemeClr val="tx1">
                        <a:lumMod val="75000"/>
                        <a:lumOff val="25000"/>
                      </a:schemeClr>
                    </a:gs>
                  </a:gsLst>
                  <a:lin ang="5400000" scaled="0"/>
                </a:gradFill>
              </a:defRPr>
            </a:lvl4pPr>
            <a:lvl5pPr>
              <a:defRPr sz="1765">
                <a:gradFill>
                  <a:gsLst>
                    <a:gs pos="100000">
                      <a:schemeClr val="tx1">
                        <a:lumMod val="75000"/>
                        <a:lumOff val="25000"/>
                      </a:schemeClr>
                    </a:gs>
                    <a:gs pos="0">
                      <a:schemeClr val="tx1">
                        <a:lumMod val="75000"/>
                        <a:lumOff val="25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69239" y="1635916"/>
            <a:ext cx="2689274" cy="4931017"/>
          </a:xfrm>
        </p:spPr>
        <p:txBody>
          <a:bodyPr lIns="182880" tIns="146304" rIns="182880" bIns="146304">
            <a:noAutofit/>
          </a:bodyPr>
          <a:lstStyle>
            <a:lvl1pPr algn="l" defTabSz="896157" rtl="0" eaLnBrk="1" latinLnBrk="0" hangingPunct="1">
              <a:spcBef>
                <a:spcPct val="0"/>
              </a:spcBef>
              <a:buNone/>
              <a:defRPr lang="en-US" sz="2353"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2pPr>
            <a:lvl3pPr marL="224039"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3pPr>
            <a:lvl4pPr marL="448077"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4pPr>
            <a:lvl5pPr marL="725016" indent="0" algn="l" defTabSz="896157" rtl="0" eaLnBrk="1" latinLnBrk="0" hangingPunct="1">
              <a:spcBef>
                <a:spcPct val="0"/>
              </a:spcBef>
              <a:buNone/>
              <a:defRPr lang="en-US" sz="1568"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720175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5" y="2084173"/>
            <a:ext cx="9860673" cy="894996"/>
          </a:xfrm>
        </p:spPr>
        <p:txBody>
          <a:bodyPr/>
          <a:lstStyle>
            <a:lvl1pPr>
              <a:defRPr sz="4705"/>
            </a:lvl1pPr>
          </a:lstStyle>
          <a:p>
            <a:r>
              <a:rPr lang="en-US" dirty="0" smtClean="0"/>
              <a:t>Click to edit master title style</a:t>
            </a:r>
            <a:endParaRPr lang="en-US" dirty="0"/>
          </a:p>
        </p:txBody>
      </p:sp>
    </p:spTree>
    <p:extLst>
      <p:ext uri="{BB962C8B-B14F-4D97-AF65-F5344CB8AC3E}">
        <p14:creationId xmlns:p14="http://schemas.microsoft.com/office/powerpoint/2010/main" val="73696629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021601"/>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6"/>
            <a:ext cx="2689274" cy="4929460"/>
          </a:xfrm>
        </p:spPr>
        <p:txBody>
          <a:bodyPr vert="horz" lIns="182880" tIns="146304" rIns="182880" bIns="146304" rtlCol="0">
            <a:noAutofit/>
          </a:bodyPr>
          <a:lstStyle>
            <a:lvl1pPr>
              <a:defRPr lang="en-US" sz="2353" dirty="0" smtClean="0">
                <a:latin typeface="+mn-lt"/>
                <a:ea typeface="+mj-ea"/>
                <a:cs typeface="+mj-cs"/>
              </a:defRPr>
            </a:lvl1pPr>
          </a:lstStyle>
          <a:p>
            <a:pPr lvl="0">
              <a:spcBef>
                <a:spcPct val="0"/>
              </a:spcBef>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86418929"/>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848760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a:defRPr lang="en-US" sz="4705"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5740612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7298790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69239" y="1635896"/>
            <a:ext cx="11653523" cy="4931037"/>
          </a:xfrm>
        </p:spPr>
        <p:txBody>
          <a:bodyPr>
            <a:normAutofit/>
          </a:bodyPr>
          <a:lstStyle>
            <a:lvl1pPr>
              <a:spcAft>
                <a:spcPts val="800"/>
              </a:spcAft>
              <a:defRPr sz="2353">
                <a:latin typeface="Consolas" pitchFamily="49" charset="0"/>
                <a:cs typeface="Consolas" pitchFamily="49" charset="0"/>
              </a:defRPr>
            </a:lvl1pPr>
            <a:lvl2pPr>
              <a:spcAft>
                <a:spcPts val="800"/>
              </a:spcAft>
              <a:defRPr sz="2353">
                <a:latin typeface="Consolas" pitchFamily="49" charset="0"/>
                <a:cs typeface="Consolas" pitchFamily="49" charset="0"/>
              </a:defRPr>
            </a:lvl2pPr>
            <a:lvl3pPr>
              <a:spcAft>
                <a:spcPts val="800"/>
              </a:spcAft>
              <a:defRPr sz="2353">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93202927"/>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701172"/>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67683" y="5960377"/>
            <a:ext cx="8293485" cy="71217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000000">
                        <a:lumMod val="75000"/>
                        <a:lumOff val="25000"/>
                      </a:srgbClr>
                    </a:gs>
                    <a:gs pos="100000">
                      <a:srgbClr val="000000">
                        <a:lumMod val="75000"/>
                        <a:lumOff val="25000"/>
                      </a:srgbClr>
                    </a:gs>
                  </a:gsLst>
                  <a:lin ang="5400000" scaled="0"/>
                </a:gradFill>
                <a:cs typeface="Segoe UI" pitchFamily="34" charset="0"/>
              </a:rPr>
              <a:t>© </a:t>
            </a:r>
            <a:r>
              <a:rPr lang="en-US" sz="686" dirty="0" smtClean="0">
                <a:gradFill>
                  <a:gsLst>
                    <a:gs pos="0">
                      <a:srgbClr val="000000">
                        <a:lumMod val="75000"/>
                        <a:lumOff val="25000"/>
                      </a:srgbClr>
                    </a:gs>
                    <a:gs pos="100000">
                      <a:srgbClr val="000000">
                        <a:lumMod val="75000"/>
                        <a:lumOff val="25000"/>
                      </a:srgbClr>
                    </a:gs>
                  </a:gsLst>
                  <a:lin ang="5400000" scaled="0"/>
                </a:gradFill>
                <a:cs typeface="Segoe UI" pitchFamily="34" charset="0"/>
              </a:rPr>
              <a:t>2013 </a:t>
            </a:r>
            <a:r>
              <a:rPr lang="en-US" sz="686" dirty="0">
                <a:gradFill>
                  <a:gsLst>
                    <a:gs pos="0">
                      <a:srgbClr val="000000">
                        <a:lumMod val="75000"/>
                        <a:lumOff val="25000"/>
                      </a:srgbClr>
                    </a:gs>
                    <a:gs pos="100000">
                      <a:srgbClr val="000000">
                        <a:lumMod val="75000"/>
                        <a:lumOff val="25000"/>
                      </a:srgbClr>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000000">
                        <a:lumMod val="75000"/>
                        <a:lumOff val="25000"/>
                      </a:srgbClr>
                    </a:gs>
                    <a:gs pos="100000">
                      <a:srgbClr val="000000">
                        <a:lumMod val="75000"/>
                        <a:lumOff val="25000"/>
                      </a:srgb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43152"/>
            <a:ext cx="3614566" cy="771697"/>
          </a:xfrm>
          <a:prstGeom prst="rect">
            <a:avLst/>
          </a:prstGeom>
        </p:spPr>
      </p:pic>
    </p:spTree>
    <p:extLst>
      <p:ext uri="{BB962C8B-B14F-4D97-AF65-F5344CB8AC3E}">
        <p14:creationId xmlns:p14="http://schemas.microsoft.com/office/powerpoint/2010/main" val="318887083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000000"/>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54950403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80724"/>
            <a:ext cx="11653523" cy="896552"/>
          </a:xfrm>
        </p:spPr>
        <p:txBody>
          <a:bodyPr lIns="182880" tIns="146304" rIns="182880" bIns="146304" anchor="ctr">
            <a:noAutofit/>
          </a:bodyPr>
          <a:lstStyle>
            <a:lvl1pPr>
              <a:lnSpc>
                <a:spcPct val="90000"/>
              </a:lnSpc>
              <a:defRPr sz="6470" spc="0" baseline="0">
                <a:gradFill>
                  <a:gsLst>
                    <a:gs pos="0">
                      <a:srgbClr val="404040"/>
                    </a:gs>
                    <a:gs pos="100000">
                      <a:schemeClr val="tx1">
                        <a:lumMod val="75000"/>
                        <a:lumOff val="25000"/>
                      </a:schemeClr>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69241" y="5670380"/>
            <a:ext cx="7171398" cy="896552"/>
          </a:xfrm>
        </p:spPr>
        <p:txBody>
          <a:bodyPr lIns="182880" tIns="146304" rIns="182880" bIns="146304" anchor="b">
            <a:noAutofit/>
          </a:bodyPr>
          <a:lstStyle>
            <a:lvl1pPr marL="0" indent="0" algn="l">
              <a:lnSpc>
                <a:spcPct val="90000"/>
              </a:lnSpc>
              <a:spcBef>
                <a:spcPts val="0"/>
              </a:spcBef>
              <a:buNone/>
              <a:defRPr sz="2745" b="0" spc="-51" baseline="0">
                <a:gradFill>
                  <a:gsLst>
                    <a:gs pos="0">
                      <a:schemeClr val="tx1">
                        <a:lumMod val="75000"/>
                        <a:lumOff val="25000"/>
                      </a:schemeClr>
                    </a:gs>
                    <a:gs pos="100000">
                      <a:schemeClr val="tx1">
                        <a:lumMod val="75000"/>
                        <a:lumOff val="25000"/>
                      </a:schemeClr>
                    </a:gs>
                  </a:gsLst>
                  <a:lin ang="5400000" scaled="0"/>
                </a:gradFill>
                <a:latin typeface="+mn-lt"/>
                <a:cs typeface="Segoe UI" pitchFamily="34" charset="0"/>
              </a:defRPr>
            </a:lvl1pPr>
            <a:lvl2pPr marL="457023" indent="0" algn="ctr">
              <a:buNone/>
              <a:defRPr>
                <a:solidFill>
                  <a:schemeClr val="tx1">
                    <a:tint val="75000"/>
                  </a:schemeClr>
                </a:solidFill>
              </a:defRPr>
            </a:lvl2pPr>
            <a:lvl3pPr marL="914043" indent="0" algn="ctr">
              <a:buNone/>
              <a:defRPr>
                <a:solidFill>
                  <a:schemeClr val="tx1">
                    <a:tint val="75000"/>
                  </a:schemeClr>
                </a:solidFill>
              </a:defRPr>
            </a:lvl3pPr>
            <a:lvl4pPr marL="1371066" indent="0" algn="ctr">
              <a:buNone/>
              <a:defRPr>
                <a:solidFill>
                  <a:schemeClr val="tx1">
                    <a:tint val="75000"/>
                  </a:schemeClr>
                </a:solidFill>
              </a:defRPr>
            </a:lvl4pPr>
            <a:lvl5pPr marL="1828087" indent="0" algn="ctr">
              <a:buNone/>
              <a:defRPr>
                <a:solidFill>
                  <a:schemeClr val="tx1">
                    <a:tint val="75000"/>
                  </a:schemeClr>
                </a:solidFill>
              </a:defRPr>
            </a:lvl5pPr>
            <a:lvl6pPr marL="2285111" indent="0" algn="ctr">
              <a:buNone/>
              <a:defRPr>
                <a:solidFill>
                  <a:schemeClr val="tx1">
                    <a:tint val="75000"/>
                  </a:schemeClr>
                </a:solidFill>
              </a:defRPr>
            </a:lvl6pPr>
            <a:lvl7pPr marL="2742128" indent="0" algn="ctr">
              <a:buNone/>
              <a:defRPr>
                <a:solidFill>
                  <a:schemeClr val="tx1">
                    <a:tint val="75000"/>
                  </a:schemeClr>
                </a:solidFill>
              </a:defRPr>
            </a:lvl7pPr>
            <a:lvl8pPr marL="3199151" indent="0" algn="ctr">
              <a:buNone/>
              <a:defRPr>
                <a:solidFill>
                  <a:schemeClr val="tx1">
                    <a:tint val="75000"/>
                  </a:schemeClr>
                </a:solidFill>
              </a:defRPr>
            </a:lvl8pPr>
            <a:lvl9pPr marL="3656175" indent="0" algn="ctr">
              <a:buNone/>
              <a:defRPr>
                <a:solidFill>
                  <a:schemeClr val="tx1">
                    <a:tint val="75000"/>
                  </a:schemeClr>
                </a:solidFill>
              </a:defRPr>
            </a:lvl9pPr>
          </a:lstStyle>
          <a:p>
            <a:r>
              <a:rPr lang="en-US" smtClean="0"/>
              <a:t>Click to edit Master subtitle style</a:t>
            </a:r>
            <a:endParaRPr lang="en-US" dirty="0"/>
          </a:p>
        </p:txBody>
      </p:sp>
      <p:sp>
        <p:nvSpPr>
          <p:cNvPr id="7" name="Freeform 6"/>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404040"/>
              </a:solidFill>
            </a:endParaRPr>
          </a:p>
        </p:txBody>
      </p:sp>
    </p:spTree>
    <p:extLst>
      <p:ext uri="{BB962C8B-B14F-4D97-AF65-F5344CB8AC3E}">
        <p14:creationId xmlns:p14="http://schemas.microsoft.com/office/powerpoint/2010/main" val="400615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8237496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83989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5049701"/>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15960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5376199"/>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52027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4.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theme" Target="../theme/theme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4.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7" r:id="rId3"/>
    <p:sldLayoutId id="2147483663" r:id="rId4"/>
    <p:sldLayoutId id="2147483664" r:id="rId5"/>
    <p:sldLayoutId id="2147483665" r:id="rId6"/>
    <p:sldLayoutId id="2147483666" r:id="rId7"/>
    <p:sldLayoutId id="2147483668" r:id="rId8"/>
    <p:sldLayoutId id="2147483669" r:id="rId9"/>
  </p:sldLayoutIdLst>
  <p:timing>
    <p:tnLst>
      <p:par>
        <p:cTn id="1" dur="indefinite" restart="never" nodeType="tmRoot"/>
      </p:par>
    </p:tnLst>
  </p:timing>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416496"/>
            <a:ext cx="11079822"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876996"/>
            <a:ext cx="11079822" cy="4215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1"/>
          <a:stretch>
            <a:fillRect/>
          </a:stretch>
        </p:blipFill>
        <p:spPr>
          <a:xfrm>
            <a:off x="448633" y="-1916710"/>
            <a:ext cx="1916710" cy="1916710"/>
          </a:xfrm>
          <a:prstGeom prst="rect">
            <a:avLst/>
          </a:prstGeom>
        </p:spPr>
      </p:pic>
      <p:sp>
        <p:nvSpPr>
          <p:cNvPr id="8" name="Rectangle 7"/>
          <p:cNvSpPr/>
          <p:nvPr userDrawn="1"/>
        </p:nvSpPr>
        <p:spPr>
          <a:xfrm>
            <a:off x="2516172" y="-1299953"/>
            <a:ext cx="848413" cy="683197"/>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userDrawn="1"/>
        </p:nvSpPr>
        <p:spPr>
          <a:xfrm>
            <a:off x="3468279" y="-1299953"/>
            <a:ext cx="848413" cy="683197"/>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userDrawn="1"/>
        </p:nvSpPr>
        <p:spPr>
          <a:xfrm>
            <a:off x="4467521" y="-1299953"/>
            <a:ext cx="848413" cy="683197"/>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userDrawn="1"/>
        </p:nvSpPr>
        <p:spPr>
          <a:xfrm>
            <a:off x="5400774" y="-1299953"/>
            <a:ext cx="848413" cy="683197"/>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userDrawn="1"/>
        </p:nvSpPr>
        <p:spPr>
          <a:xfrm>
            <a:off x="6334027" y="-1299953"/>
            <a:ext cx="848413" cy="683197"/>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userDrawn="1"/>
        </p:nvSpPr>
        <p:spPr>
          <a:xfrm>
            <a:off x="7304987" y="-1299953"/>
            <a:ext cx="848413" cy="683197"/>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Slide Number Placeholder 5"/>
          <p:cNvSpPr txBox="1">
            <a:spLocks/>
          </p:cNvSpPr>
          <p:nvPr userDrawn="1"/>
        </p:nvSpPr>
        <p:spPr>
          <a:xfrm>
            <a:off x="560798" y="625621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rgbClr val="289FD7"/>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smtClean="0">
                <a:solidFill>
                  <a:srgbClr val="617081"/>
                </a:solidFill>
              </a:rPr>
              <a:t>Windows Azure</a:t>
            </a:r>
            <a:endParaRPr lang="en-US" dirty="0">
              <a:solidFill>
                <a:srgbClr val="617081"/>
              </a:solidFill>
            </a:endParaRPr>
          </a:p>
        </p:txBody>
      </p:sp>
      <p:sp>
        <p:nvSpPr>
          <p:cNvPr id="15" name="Rectangle 14"/>
          <p:cNvSpPr/>
          <p:nvPr userDrawn="1"/>
        </p:nvSpPr>
        <p:spPr>
          <a:xfrm>
            <a:off x="1" y="0"/>
            <a:ext cx="123290" cy="6858000"/>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a:pPr/>
              <a:t>‹#›</a:t>
            </a:fld>
            <a:endParaRPr dirty="0"/>
          </a:p>
        </p:txBody>
      </p:sp>
    </p:spTree>
    <p:extLst>
      <p:ext uri="{BB962C8B-B14F-4D97-AF65-F5344CB8AC3E}">
        <p14:creationId xmlns:p14="http://schemas.microsoft.com/office/powerpoint/2010/main" val="1163335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88262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 id="2147483716" r:id="rId34"/>
    <p:sldLayoutId id="2147483717" r:id="rId35"/>
    <p:sldLayoutId id="2147483718" r:id="rId36"/>
    <p:sldLayoutId id="2147483719" r:id="rId37"/>
  </p:sldLayoutIdLst>
  <p:transition>
    <p:fade/>
  </p:transition>
  <p:timing>
    <p:tnLst>
      <p:par>
        <p:cTn id="1" dur="indefinite" restart="never" nodeType="tmRoot"/>
      </p:par>
    </p:tnLst>
  </p:timing>
  <p:txStyles>
    <p:titleStyle>
      <a:lvl1pPr algn="l" defTabSz="914250"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69239" y="1456606"/>
            <a:ext cx="11653523" cy="5110328"/>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69239" y="292625"/>
            <a:ext cx="11653522" cy="894996"/>
          </a:xfrm>
          <a:prstGeom prst="rect">
            <a:avLst/>
          </a:prstGeom>
        </p:spPr>
        <p:txBody>
          <a:bodyPr vert="horz" lIns="182880" tIns="146304" rIns="182880" bIns="146304"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5221084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timing>
    <p:tnLst>
      <p:par>
        <p:cTn id="1" dur="indefinite" restart="never" nodeType="tmRoot"/>
      </p:par>
    </p:tnLst>
  </p:timing>
  <p:txStyles>
    <p:titleStyle>
      <a:lvl1pPr algn="l" defTabSz="896157" rtl="0" eaLnBrk="1" latinLnBrk="0" hangingPunct="1">
        <a:spcBef>
          <a:spcPct val="0"/>
        </a:spcBef>
        <a:buNone/>
        <a:defRPr sz="4705"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896157" rtl="0" eaLnBrk="1" latinLnBrk="0" hangingPunct="1">
        <a:spcBef>
          <a:spcPct val="20000"/>
        </a:spcBef>
        <a:buFont typeface="Arial" pitchFamily="34" charset="0"/>
        <a:buNone/>
        <a:defRPr sz="3529"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896157" rtl="0" eaLnBrk="1" latinLnBrk="0" hangingPunct="1">
        <a:spcBef>
          <a:spcPct val="20000"/>
        </a:spcBef>
        <a:buFont typeface="Arial" pitchFamily="34" charset="0"/>
        <a:buNone/>
        <a:defRPr sz="2745"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157" rtl="0" eaLnBrk="1" latinLnBrk="0" hangingPunct="1">
        <a:defRPr sz="1765" kern="1200">
          <a:solidFill>
            <a:schemeClr val="tx1"/>
          </a:solidFill>
          <a:latin typeface="+mn-lt"/>
          <a:ea typeface="+mn-ea"/>
          <a:cs typeface="+mn-cs"/>
        </a:defRPr>
      </a:lvl1pPr>
      <a:lvl2pPr marL="448077" algn="l" defTabSz="896157" rtl="0" eaLnBrk="1" latinLnBrk="0" hangingPunct="1">
        <a:defRPr sz="1765" kern="1200">
          <a:solidFill>
            <a:schemeClr val="tx1"/>
          </a:solidFill>
          <a:latin typeface="+mn-lt"/>
          <a:ea typeface="+mn-ea"/>
          <a:cs typeface="+mn-cs"/>
        </a:defRPr>
      </a:lvl2pPr>
      <a:lvl3pPr marL="896157" algn="l" defTabSz="896157" rtl="0" eaLnBrk="1" latinLnBrk="0" hangingPunct="1">
        <a:defRPr sz="1765" kern="1200">
          <a:solidFill>
            <a:schemeClr val="tx1"/>
          </a:solidFill>
          <a:latin typeface="+mn-lt"/>
          <a:ea typeface="+mn-ea"/>
          <a:cs typeface="+mn-cs"/>
        </a:defRPr>
      </a:lvl3pPr>
      <a:lvl4pPr marL="1344235" algn="l" defTabSz="896157" rtl="0" eaLnBrk="1" latinLnBrk="0" hangingPunct="1">
        <a:defRPr sz="1765" kern="1200">
          <a:solidFill>
            <a:schemeClr val="tx1"/>
          </a:solidFill>
          <a:latin typeface="+mn-lt"/>
          <a:ea typeface="+mn-ea"/>
          <a:cs typeface="+mn-cs"/>
        </a:defRPr>
      </a:lvl4pPr>
      <a:lvl5pPr marL="1792314" algn="l" defTabSz="896157" rtl="0" eaLnBrk="1" latinLnBrk="0" hangingPunct="1">
        <a:defRPr sz="1765" kern="1200">
          <a:solidFill>
            <a:schemeClr val="tx1"/>
          </a:solidFill>
          <a:latin typeface="+mn-lt"/>
          <a:ea typeface="+mn-ea"/>
          <a:cs typeface="+mn-cs"/>
        </a:defRPr>
      </a:lvl5pPr>
      <a:lvl6pPr marL="2240392" algn="l" defTabSz="896157" rtl="0" eaLnBrk="1" latinLnBrk="0" hangingPunct="1">
        <a:defRPr sz="1765" kern="1200">
          <a:solidFill>
            <a:schemeClr val="tx1"/>
          </a:solidFill>
          <a:latin typeface="+mn-lt"/>
          <a:ea typeface="+mn-ea"/>
          <a:cs typeface="+mn-cs"/>
        </a:defRPr>
      </a:lvl6pPr>
      <a:lvl7pPr marL="2688471" algn="l" defTabSz="896157" rtl="0" eaLnBrk="1" latinLnBrk="0" hangingPunct="1">
        <a:defRPr sz="1765" kern="1200">
          <a:solidFill>
            <a:schemeClr val="tx1"/>
          </a:solidFill>
          <a:latin typeface="+mn-lt"/>
          <a:ea typeface="+mn-ea"/>
          <a:cs typeface="+mn-cs"/>
        </a:defRPr>
      </a:lvl7pPr>
      <a:lvl8pPr marL="3136549" algn="l" defTabSz="896157" rtl="0" eaLnBrk="1" latinLnBrk="0" hangingPunct="1">
        <a:defRPr sz="1765" kern="1200">
          <a:solidFill>
            <a:schemeClr val="tx1"/>
          </a:solidFill>
          <a:latin typeface="+mn-lt"/>
          <a:ea typeface="+mn-ea"/>
          <a:cs typeface="+mn-cs"/>
        </a:defRPr>
      </a:lvl8pPr>
      <a:lvl9pPr marL="3584627" algn="l" defTabSz="89615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4.xml"/><Relationship Id="rId6" Type="http://schemas.microsoft.com/office/2007/relationships/hdphoto" Target="../media/hdphoto3.wdp"/><Relationship Id="rId5" Type="http://schemas.microsoft.com/office/2007/relationships/hdphoto" Target="../media/hdphoto2.wdp"/><Relationship Id="rId10" Type="http://schemas.openxmlformats.org/officeDocument/2006/relationships/image" Target="../media/image27.emf"/><Relationship Id="rId4" Type="http://schemas.openxmlformats.org/officeDocument/2006/relationships/image" Target="../media/image23.png"/><Relationship Id="rId9" Type="http://schemas.openxmlformats.org/officeDocument/2006/relationships/image" Target="../media/image26.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3.png"/><Relationship Id="rId7" Type="http://schemas.openxmlformats.org/officeDocument/2006/relationships/image" Target="../media/image26.emf"/><Relationship Id="rId2" Type="http://schemas.openxmlformats.org/officeDocument/2006/relationships/notesSlide" Target="../notesSlides/notesSlide18.xml"/><Relationship Id="rId1" Type="http://schemas.openxmlformats.org/officeDocument/2006/relationships/slideLayout" Target="../slideLayouts/slideLayout46.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3.png"/><Relationship Id="rId7" Type="http://schemas.openxmlformats.org/officeDocument/2006/relationships/image" Target="../media/image26.emf"/><Relationship Id="rId2" Type="http://schemas.openxmlformats.org/officeDocument/2006/relationships/notesSlide" Target="../notesSlides/notesSlide19.xml"/><Relationship Id="rId1" Type="http://schemas.openxmlformats.org/officeDocument/2006/relationships/slideLayout" Target="../slideLayouts/slideLayout46.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2.xml"/><Relationship Id="rId1" Type="http://schemas.openxmlformats.org/officeDocument/2006/relationships/slideLayout" Target="../slideLayouts/slideLayout54.xml"/><Relationship Id="rId5" Type="http://schemas.openxmlformats.org/officeDocument/2006/relationships/image" Target="../media/image29.emf"/><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3.xml"/><Relationship Id="rId1" Type="http://schemas.openxmlformats.org/officeDocument/2006/relationships/slideLayout" Target="../slideLayouts/slideLayout54.xml"/><Relationship Id="rId5" Type="http://schemas.openxmlformats.org/officeDocument/2006/relationships/image" Target="../media/image29.emf"/><Relationship Id="rId4" Type="http://schemas.openxmlformats.org/officeDocument/2006/relationships/image" Target="../media/image28.emf"/></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4.xml"/><Relationship Id="rId1" Type="http://schemas.openxmlformats.org/officeDocument/2006/relationships/slideLayout" Target="../slideLayouts/slideLayout54.xml"/><Relationship Id="rId5" Type="http://schemas.openxmlformats.org/officeDocument/2006/relationships/image" Target="../media/image29.emf"/><Relationship Id="rId4" Type="http://schemas.openxmlformats.org/officeDocument/2006/relationships/image" Target="../media/image28.emf"/></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5.xml"/><Relationship Id="rId1" Type="http://schemas.openxmlformats.org/officeDocument/2006/relationships/slideLayout" Target="../slideLayouts/slideLayout54.xml"/><Relationship Id="rId5" Type="http://schemas.openxmlformats.org/officeDocument/2006/relationships/image" Target="../media/image29.emf"/><Relationship Id="rId4" Type="http://schemas.openxmlformats.org/officeDocument/2006/relationships/image" Target="../media/image28.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channel9.msdn.com/Shows/Cloud+Cover/Episode-118-Location-based-Push-Notifications-with-Windows-Azure-Notification-Hubs"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8.emf"/><Relationship Id="rId4" Type="http://schemas.openxmlformats.org/officeDocument/2006/relationships/image" Target="../media/image14.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channel9.msdn.com/Shows/Cloud+Cover/Episode-100-Introduction-to-the-Windows-Azure-Service-Bus-Notification-Hubs"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hyperlink" Target="http://channel9.msdn.com/Shows/Windows-Azure-Friday/Azure-Notification-Hubs-with-Elio-Damaggio-Part-2-Filtering-Alerts" TargetMode="External"/><Relationship Id="rId4" Type="http://schemas.openxmlformats.org/officeDocument/2006/relationships/hyperlink" Target="http://channel9.msdn.com/Shows/Windows-Azure-Friday/Azure-Notification-Hubs-with-Elio-Damaggio-Part-1-Broadcasting-Alert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g"/><Relationship Id="rId7" Type="http://schemas.openxmlformats.org/officeDocument/2006/relationships/image" Target="../media/image34.jpe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8" Type="http://schemas.openxmlformats.org/officeDocument/2006/relationships/hyperlink" Target="http://www.windowsazure.com/en-us/documentation/articles/notification-hubs-windows-phone-get-started/" TargetMode="External"/><Relationship Id="rId13" Type="http://schemas.openxmlformats.org/officeDocument/2006/relationships/hyperlink" Target="http://msdn.microsoft.com/en-us/library/windowsazure/jj710108.aspx" TargetMode="External"/><Relationship Id="rId3" Type="http://schemas.openxmlformats.org/officeDocument/2006/relationships/hyperlink" Target="http://www.windowsazure.com/en-us/documentation/services/notification-hubs/" TargetMode="External"/><Relationship Id="rId7" Type="http://schemas.openxmlformats.org/officeDocument/2006/relationships/hyperlink" Target="http://www.windowsazure.com/en-us/documentation/articles/notification-hubs-windows-store-dotnet-get-started/" TargetMode="External"/><Relationship Id="rId12" Type="http://schemas.openxmlformats.org/officeDocument/2006/relationships/hyperlink" Target="http://channel9.msdn.com/Blogs/Subscribe/Service-Bus-Notification-Hubs-Tags-and-Template-Concepts-Whiteboard" TargetMode="External"/><Relationship Id="rId2" Type="http://schemas.openxmlformats.org/officeDocument/2006/relationships/notesSlide" Target="../notesSlides/notesSlide32.xml"/><Relationship Id="rId16" Type="http://schemas.openxmlformats.org/officeDocument/2006/relationships/image" Target="../media/image36.png"/><Relationship Id="rId1" Type="http://schemas.openxmlformats.org/officeDocument/2006/relationships/slideLayout" Target="../slideLayouts/slideLayout18.xml"/><Relationship Id="rId6" Type="http://schemas.openxmlformats.org/officeDocument/2006/relationships/hyperlink" Target="http://www.windowsazure.com/en-us/documentation/articles/notification-hubs-ios-get-started/" TargetMode="External"/><Relationship Id="rId11" Type="http://schemas.openxmlformats.org/officeDocument/2006/relationships/hyperlink" Target="http://channel9.msdn.com/Blogs/Subscribe/Service-Bus-Notification-Hubs-Code-Walkthrough-Windows-8-Edition" TargetMode="External"/><Relationship Id="rId5" Type="http://schemas.openxmlformats.org/officeDocument/2006/relationships/hyperlink" Target="http://www.windowsazure.com/en-us/documentation/articles/notification-hubs-android-get-started/" TargetMode="External"/><Relationship Id="rId15" Type="http://schemas.openxmlformats.org/officeDocument/2006/relationships/hyperlink" Target="http://www.microsoft.com/learning/en/us/training/azure.aspx" TargetMode="External"/><Relationship Id="rId10" Type="http://schemas.openxmlformats.org/officeDocument/2006/relationships/hyperlink" Target="http://channel9.msdn.com/Blogs/Subscribe/Service-Bus-Notification-Hubs-Code-Walkthrough-iOS-Edition" TargetMode="External"/><Relationship Id="rId4" Type="http://schemas.openxmlformats.org/officeDocument/2006/relationships/hyperlink" Target="http://msdn.microsoft.com/en-us/library/jj891130.aspx" TargetMode="External"/><Relationship Id="rId9" Type="http://schemas.openxmlformats.org/officeDocument/2006/relationships/hyperlink" Target="http://channel9.msdn.com/Shows/Cloud+Cover/Episode-100-Introduction-to-the-Windows-Azure-Service-Bus-Notification-Hubs" TargetMode="External"/><Relationship Id="rId14" Type="http://schemas.openxmlformats.org/officeDocument/2006/relationships/hyperlink" Target="http://www.windowsazure.com/en-us/pricing/details/notification-hubs/"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aka.ms/MVA-Voucher"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3.emf"/><Relationship Id="rId5" Type="http://schemas.openxmlformats.org/officeDocument/2006/relationships/image" Target="../media/image12.emf"/><Relationship Id="rId10" Type="http://schemas.openxmlformats.org/officeDocument/2006/relationships/image" Target="../media/image17.png"/><Relationship Id="rId4" Type="http://schemas.openxmlformats.org/officeDocument/2006/relationships/image" Target="../media/image11.emf"/><Relationship Id="rId9" Type="http://schemas.openxmlformats.org/officeDocument/2006/relationships/image" Target="../media/image16.emf"/></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jpe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2.emf"/><Relationship Id="rId5" Type="http://schemas.openxmlformats.org/officeDocument/2006/relationships/image" Target="../media/image10.emf"/><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93270" y="5132437"/>
            <a:ext cx="11071359" cy="1460779"/>
          </a:xfrm>
        </p:spPr>
        <p:txBody>
          <a:bodyPr/>
          <a:lstStyle/>
          <a:p>
            <a:r>
              <a:rPr lang="en-US" dirty="0" smtClean="0"/>
              <a:t>Elio Damaggio | Program Manager, Windows Azure Notification Hubs</a:t>
            </a:r>
          </a:p>
          <a:p>
            <a:r>
              <a:rPr lang="en-US" dirty="0" smtClean="0"/>
              <a:t>Miranda Luna | Product Manager, Windows Azure Mobile Workload</a:t>
            </a:r>
            <a:endParaRPr lang="en-US" dirty="0"/>
          </a:p>
        </p:txBody>
      </p:sp>
      <p:sp>
        <p:nvSpPr>
          <p:cNvPr id="2" name="Title 1"/>
          <p:cNvSpPr>
            <a:spLocks noGrp="1"/>
          </p:cNvSpPr>
          <p:nvPr>
            <p:ph type="ctrTitle"/>
          </p:nvPr>
        </p:nvSpPr>
        <p:spPr/>
        <p:txBody>
          <a:bodyPr/>
          <a:lstStyle/>
          <a:p>
            <a:r>
              <a:rPr lang="en-US" sz="4000" dirty="0" smtClean="0"/>
              <a:t>Notification Hubs Deep Dive</a:t>
            </a:r>
            <a:endParaRPr lang="en-US" sz="4000" dirty="0"/>
          </a:p>
        </p:txBody>
      </p:sp>
    </p:spTree>
    <p:extLst>
      <p:ext uri="{BB962C8B-B14F-4D97-AF65-F5344CB8AC3E}">
        <p14:creationId xmlns:p14="http://schemas.microsoft.com/office/powerpoint/2010/main" val="16657330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9239" y="252889"/>
            <a:ext cx="11655840" cy="809273"/>
          </a:xfrm>
        </p:spPr>
        <p:txBody>
          <a:bodyPr/>
          <a:lstStyle/>
          <a:p>
            <a:r>
              <a:rPr lang="en-US" dirty="0">
                <a:solidFill>
                  <a:srgbClr val="00188F"/>
                </a:solidFill>
              </a:rPr>
              <a:t>Push Notification </a:t>
            </a:r>
            <a:r>
              <a:rPr lang="en-US" dirty="0" smtClean="0">
                <a:solidFill>
                  <a:srgbClr val="00188F"/>
                </a:solidFill>
              </a:rPr>
              <a:t>Challenges</a:t>
            </a:r>
            <a:endParaRPr lang="en-US" dirty="0">
              <a:solidFill>
                <a:srgbClr val="00188F"/>
              </a:solidFill>
            </a:endParaRPr>
          </a:p>
        </p:txBody>
      </p:sp>
      <p:sp>
        <p:nvSpPr>
          <p:cNvPr id="4" name="Text Placeholder 5"/>
          <p:cNvSpPr txBox="1">
            <a:spLocks/>
          </p:cNvSpPr>
          <p:nvPr/>
        </p:nvSpPr>
        <p:spPr>
          <a:xfrm>
            <a:off x="269239" y="1219200"/>
            <a:ext cx="11655840" cy="5469525"/>
          </a:xfrm>
          <a:prstGeom prst="rect">
            <a:avLst/>
          </a:prstGeom>
        </p:spPr>
        <p:txBody>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350" dirty="0" smtClean="0">
                <a:gradFill>
                  <a:gsLst>
                    <a:gs pos="1250">
                      <a:srgbClr val="505050"/>
                    </a:gs>
                    <a:gs pos="100000">
                      <a:srgbClr val="505050"/>
                    </a:gs>
                  </a:gsLst>
                  <a:lin ang="5400000" scaled="0"/>
                </a:gradFill>
              </a:rPr>
              <a:t>While there are significant benefits to using push notifications in a mobile app, rolling your own push infrastructure is extremely difficult in terms of implementing a system capable of:</a:t>
            </a:r>
            <a:endParaRPr lang="en-US" sz="2350" dirty="0">
              <a:solidFill>
                <a:srgbClr val="00188F"/>
              </a:solidFill>
            </a:endParaRPr>
          </a:p>
          <a:p>
            <a:pPr marL="755619" lvl="1" indent="-514350">
              <a:buFont typeface="+mj-lt"/>
              <a:buAutoNum type="arabicPeriod"/>
            </a:pPr>
            <a:r>
              <a:rPr lang="en-US" sz="2000" dirty="0" smtClean="0">
                <a:solidFill>
                  <a:srgbClr val="00188F"/>
                </a:solidFill>
              </a:rPr>
              <a:t>Cross-Platform Push Notifications</a:t>
            </a:r>
          </a:p>
          <a:p>
            <a:pPr marL="914283" lvl="4" indent="0">
              <a:buFont typeface="Arial" pitchFamily="34" charset="0"/>
              <a:buNone/>
            </a:pPr>
            <a:r>
              <a:rPr lang="en-US" dirty="0" smtClean="0">
                <a:gradFill>
                  <a:gsLst>
                    <a:gs pos="1250">
                      <a:srgbClr val="505050"/>
                    </a:gs>
                    <a:gs pos="100000">
                      <a:srgbClr val="505050"/>
                    </a:gs>
                  </a:gsLst>
                  <a:lin ang="5400000" scaled="0"/>
                </a:gradFill>
              </a:rPr>
              <a:t>Each push service (APNS for iOS, GCM for Android, WNS for Windows, etc.) has different protocols (</a:t>
            </a:r>
            <a:r>
              <a:rPr lang="en-US" dirty="0">
                <a:gradFill>
                  <a:gsLst>
                    <a:gs pos="1250">
                      <a:srgbClr val="505050"/>
                    </a:gs>
                    <a:gs pos="100000">
                      <a:srgbClr val="505050"/>
                    </a:gs>
                  </a:gsLst>
                  <a:lin ang="5400000" scaled="0"/>
                </a:gradFill>
              </a:rPr>
              <a:t>e.g., HTTP vs. TCP, xml payload vs. JSON </a:t>
            </a:r>
            <a:r>
              <a:rPr lang="en-US" dirty="0" smtClean="0">
                <a:gradFill>
                  <a:gsLst>
                    <a:gs pos="1250">
                      <a:srgbClr val="505050"/>
                    </a:gs>
                    <a:gs pos="100000">
                      <a:srgbClr val="505050"/>
                    </a:gs>
                  </a:gsLst>
                  <a:lin ang="5400000" scaled="0"/>
                </a:gradFill>
              </a:rPr>
              <a:t>payload)</a:t>
            </a:r>
          </a:p>
          <a:p>
            <a:pPr marL="755619" lvl="1" indent="-514350">
              <a:buFont typeface="+mj-lt"/>
              <a:buAutoNum type="arabicPeriod"/>
            </a:pPr>
            <a:r>
              <a:rPr lang="en-US" sz="2000" dirty="0" smtClean="0">
                <a:solidFill>
                  <a:srgbClr val="00188F"/>
                </a:solidFill>
              </a:rPr>
              <a:t>Targeting on the server-side based on interest and location</a:t>
            </a:r>
          </a:p>
          <a:p>
            <a:pPr marL="914283" lvl="4" indent="0">
              <a:buFont typeface="Arial" pitchFamily="34" charset="0"/>
              <a:buNone/>
            </a:pPr>
            <a:r>
              <a:rPr lang="en-US" dirty="0" smtClean="0">
                <a:gradFill>
                  <a:gsLst>
                    <a:gs pos="1250">
                      <a:srgbClr val="505050"/>
                    </a:gs>
                    <a:gs pos="100000">
                      <a:srgbClr val="505050"/>
                    </a:gs>
                  </a:gsLst>
                  <a:lin ang="5400000" scaled="0"/>
                </a:gradFill>
              </a:rPr>
              <a:t>Segmenting users based on interest tags and routing only the most relevant content to each segment</a:t>
            </a:r>
          </a:p>
          <a:p>
            <a:pPr marL="755619" lvl="1" indent="-514350">
              <a:buFont typeface="+mj-lt"/>
              <a:buAutoNum type="arabicPeriod"/>
            </a:pPr>
            <a:r>
              <a:rPr lang="en-US" sz="2000" dirty="0" smtClean="0">
                <a:solidFill>
                  <a:srgbClr val="00188F"/>
                </a:solidFill>
              </a:rPr>
              <a:t>Personalizing notifications on the client-side based on language, currency, device, etc.</a:t>
            </a:r>
          </a:p>
          <a:p>
            <a:pPr marL="457142" lvl="2" indent="0">
              <a:buFont typeface="Arial" pitchFamily="34" charset="0"/>
              <a:buNone/>
            </a:pPr>
            <a:r>
              <a:rPr lang="en-US" sz="1200" dirty="0" smtClean="0">
                <a:gradFill>
                  <a:gsLst>
                    <a:gs pos="1250">
                      <a:srgbClr val="505050"/>
                    </a:gs>
                    <a:gs pos="100000">
                      <a:srgbClr val="505050"/>
                    </a:gs>
                  </a:gsLst>
                  <a:lin ang="5400000" scaled="0"/>
                </a:gradFill>
              </a:rPr>
              <a:t>	</a:t>
            </a:r>
            <a:r>
              <a:rPr lang="en-US" sz="1800" dirty="0" smtClean="0">
                <a:gradFill>
                  <a:gsLst>
                    <a:gs pos="1250">
                      <a:srgbClr val="505050"/>
                    </a:gs>
                    <a:gs pos="100000">
                      <a:srgbClr val="505050"/>
                    </a:gs>
                  </a:gsLst>
                  <a:lin ang="5400000" scaled="0"/>
                </a:gradFill>
              </a:rPr>
              <a:t>Each device displays notifications differently</a:t>
            </a:r>
          </a:p>
          <a:p>
            <a:pPr marL="755619" lvl="1" indent="-514350">
              <a:buFont typeface="+mj-lt"/>
              <a:buAutoNum type="arabicPeriod"/>
            </a:pPr>
            <a:r>
              <a:rPr lang="en-US" sz="2000" dirty="0" smtClean="0">
                <a:solidFill>
                  <a:srgbClr val="00188F"/>
                </a:solidFill>
              </a:rPr>
              <a:t>High-Volume with Low Latency</a:t>
            </a:r>
          </a:p>
          <a:p>
            <a:pPr marL="914283" lvl="4" indent="0">
              <a:buFont typeface="Arial" pitchFamily="34" charset="0"/>
              <a:buNone/>
            </a:pPr>
            <a:r>
              <a:rPr lang="en-US" dirty="0" smtClean="0">
                <a:gradFill>
                  <a:gsLst>
                    <a:gs pos="1250">
                      <a:srgbClr val="505050"/>
                    </a:gs>
                    <a:gs pos="100000">
                      <a:srgbClr val="505050"/>
                    </a:gs>
                  </a:gsLst>
                  <a:lin ang="5400000" scaled="0"/>
                </a:gradFill>
              </a:rPr>
              <a:t>Limited by the capability of each VM so need to spin up scores of VMs and shard your application in order to serve a large user base</a:t>
            </a:r>
          </a:p>
          <a:p>
            <a:pPr marL="755619" lvl="1" indent="-514350">
              <a:buFont typeface="+mj-lt"/>
              <a:buAutoNum type="arabicPeriod"/>
            </a:pPr>
            <a:r>
              <a:rPr lang="en-US" sz="2000" dirty="0" smtClean="0">
                <a:solidFill>
                  <a:srgbClr val="00188F"/>
                </a:solidFill>
              </a:rPr>
              <a:t>Maintaining and accurate device handle registry</a:t>
            </a:r>
          </a:p>
          <a:p>
            <a:pPr marL="914283" lvl="4" indent="0">
              <a:buFont typeface="Arial" pitchFamily="34" charset="0"/>
              <a:buNone/>
            </a:pPr>
            <a:r>
              <a:rPr lang="en-US" dirty="0" smtClean="0">
                <a:gradFill>
                  <a:gsLst>
                    <a:gs pos="1250">
                      <a:srgbClr val="505050"/>
                    </a:gs>
                    <a:gs pos="100000">
                      <a:srgbClr val="505050"/>
                    </a:gs>
                  </a:gsLst>
                  <a:lin ang="5400000" scaled="0"/>
                </a:gradFill>
              </a:rPr>
              <a:t>Adding registrations upon installation, updating tags, pruning upon rejection from push notification service (uninstall)</a:t>
            </a:r>
          </a:p>
          <a:p>
            <a:pPr marL="755619" lvl="1" indent="-514350">
              <a:buFont typeface="+mj-lt"/>
              <a:buAutoNum type="arabicPeriod"/>
            </a:pPr>
            <a:endParaRPr lang="en-US" sz="1800" dirty="0" smtClean="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1168833180"/>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00188F"/>
                </a:solidFill>
              </a:rPr>
              <a:t>Notification Hubs Overview</a:t>
            </a:r>
            <a:endParaRPr lang="en-US" dirty="0">
              <a:solidFill>
                <a:srgbClr val="00188F"/>
              </a:solidFill>
            </a:endParaRPr>
          </a:p>
        </p:txBody>
      </p:sp>
      <p:grpSp>
        <p:nvGrpSpPr>
          <p:cNvPr id="11" name="Group 10"/>
          <p:cNvGrpSpPr/>
          <p:nvPr/>
        </p:nvGrpSpPr>
        <p:grpSpPr>
          <a:xfrm>
            <a:off x="418643" y="2865822"/>
            <a:ext cx="1403483" cy="1366706"/>
            <a:chOff x="7794034" y="4343400"/>
            <a:chExt cx="1230243" cy="1198266"/>
          </a:xfrm>
        </p:grpSpPr>
        <p:sp>
          <p:nvSpPr>
            <p:cNvPr id="12" name="Freeform 80"/>
            <p:cNvSpPr>
              <a:spLocks noEditPoints="1"/>
            </p:cNvSpPr>
            <p:nvPr/>
          </p:nvSpPr>
          <p:spPr bwMode="auto">
            <a:xfrm>
              <a:off x="7972447" y="4343400"/>
              <a:ext cx="869811" cy="91440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133"/>
              <a:endParaRPr lang="en-US">
                <a:solidFill>
                  <a:srgbClr val="000000"/>
                </a:solidFill>
              </a:endParaRPr>
            </a:p>
          </p:txBody>
        </p:sp>
        <p:sp>
          <p:nvSpPr>
            <p:cNvPr id="13" name="TextBox 12"/>
            <p:cNvSpPr txBox="1"/>
            <p:nvPr/>
          </p:nvSpPr>
          <p:spPr>
            <a:xfrm>
              <a:off x="7794034" y="5343724"/>
              <a:ext cx="1230243" cy="197942"/>
            </a:xfrm>
            <a:prstGeom prst="rect">
              <a:avLst/>
            </a:prstGeom>
            <a:noFill/>
          </p:spPr>
          <p:txBody>
            <a:bodyPr wrap="square" lIns="0" tIns="0" rIns="0" bIns="0" rtlCol="0">
              <a:spAutoFit/>
            </a:bodyPr>
            <a:lstStyle/>
            <a:p>
              <a:pPr algn="ctr" defTabSz="914224"/>
              <a:r>
                <a:rPr lang="en-US" sz="1467" dirty="0">
                  <a:solidFill>
                    <a:srgbClr val="00188F"/>
                  </a:solidFill>
                  <a:latin typeface="Segoe" pitchFamily="34" charset="0"/>
                </a:rPr>
                <a:t>App back-end</a:t>
              </a:r>
            </a:p>
          </p:txBody>
        </p:sp>
      </p:grpSp>
      <p:sp>
        <p:nvSpPr>
          <p:cNvPr id="15" name="Freeform 99"/>
          <p:cNvSpPr>
            <a:spLocks/>
          </p:cNvSpPr>
          <p:nvPr/>
        </p:nvSpPr>
        <p:spPr bwMode="black">
          <a:xfrm>
            <a:off x="2687244" y="3230029"/>
            <a:ext cx="528753" cy="31254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2"/>
          </a:solidFill>
          <a:ln>
            <a:solidFill>
              <a:schemeClr val="tx2"/>
            </a:solidFill>
          </a:ln>
          <a:extLst/>
        </p:spPr>
        <p:txBody>
          <a:bodyPr vert="horz" wrap="square" lIns="91433" tIns="45716" rIns="91433" bIns="45716" numCol="1" anchor="t" anchorCtr="0" compatLnSpc="1">
            <a:prstTxWarp prst="textNoShape">
              <a:avLst/>
            </a:prstTxWarp>
          </a:bodyPr>
          <a:lstStyle/>
          <a:p>
            <a:pPr defTabSz="914133"/>
            <a:endParaRPr lang="en-US" sz="1765" dirty="0">
              <a:solidFill>
                <a:srgbClr val="000000"/>
              </a:solidFill>
            </a:endParaRPr>
          </a:p>
        </p:txBody>
      </p:sp>
      <p:grpSp>
        <p:nvGrpSpPr>
          <p:cNvPr id="18" name="Group 17"/>
          <p:cNvGrpSpPr/>
          <p:nvPr/>
        </p:nvGrpSpPr>
        <p:grpSpPr>
          <a:xfrm>
            <a:off x="3142573" y="3276170"/>
            <a:ext cx="1642167" cy="1185350"/>
            <a:chOff x="4879203" y="2324936"/>
            <a:chExt cx="1726696" cy="1185519"/>
          </a:xfrm>
          <a:solidFill>
            <a:schemeClr val="bg2"/>
          </a:solidFill>
        </p:grpSpPr>
        <p:sp>
          <p:nvSpPr>
            <p:cNvPr id="20" name="Rectangle 19"/>
            <p:cNvSpPr/>
            <p:nvPr/>
          </p:nvSpPr>
          <p:spPr bwMode="auto">
            <a:xfrm>
              <a:off x="4879203" y="2324936"/>
              <a:ext cx="1726696" cy="1185519"/>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898" tIns="60949" rIns="121898" bIns="60949" numCol="1" rtlCol="0" anchor="ctr" anchorCtr="0" compatLnSpc="1">
              <a:prstTxWarp prst="textNoShape">
                <a:avLst/>
              </a:prstTxWarp>
            </a:bodyPr>
            <a:lstStyle/>
            <a:p>
              <a:pPr algn="ctr" defTabSz="913923" fontAlgn="base">
                <a:spcBef>
                  <a:spcPct val="0"/>
                </a:spcBef>
                <a:spcAft>
                  <a:spcPct val="0"/>
                </a:spcAft>
              </a:pPr>
              <a:endParaRPr lang="en-US" sz="1467" dirty="0">
                <a:solidFill>
                  <a:prstClr val="white"/>
                </a:solidFill>
              </a:endParaRPr>
            </a:p>
          </p:txBody>
        </p:sp>
        <p:sp>
          <p:nvSpPr>
            <p:cNvPr id="21" name="TextBox 20"/>
            <p:cNvSpPr txBox="1"/>
            <p:nvPr/>
          </p:nvSpPr>
          <p:spPr>
            <a:xfrm>
              <a:off x="4900699" y="3126763"/>
              <a:ext cx="1528997" cy="225698"/>
            </a:xfrm>
            <a:prstGeom prst="rect">
              <a:avLst/>
            </a:prstGeom>
            <a:noFill/>
          </p:spPr>
          <p:txBody>
            <a:bodyPr wrap="none" lIns="121903" tIns="0" rIns="0" bIns="0" rtlCol="0">
              <a:spAutoFit/>
            </a:bodyPr>
            <a:lstStyle/>
            <a:p>
              <a:pPr algn="ctr" defTabSz="914224"/>
              <a:r>
                <a:rPr lang="en-US" sz="1467" dirty="0">
                  <a:solidFill>
                    <a:srgbClr val="00188F"/>
                  </a:solidFill>
                  <a:latin typeface="Segoe" pitchFamily="34" charset="0"/>
                </a:rPr>
                <a:t>Notification Hub</a:t>
              </a:r>
            </a:p>
          </p:txBody>
        </p:sp>
      </p:grpSp>
      <p:sp>
        <p:nvSpPr>
          <p:cNvPr id="23" name="Freeform 23"/>
          <p:cNvSpPr>
            <a:spLocks noChangeAspect="1" noEditPoints="1"/>
          </p:cNvSpPr>
          <p:nvPr/>
        </p:nvSpPr>
        <p:spPr bwMode="black">
          <a:xfrm>
            <a:off x="4883890" y="2817532"/>
            <a:ext cx="537941" cy="540109"/>
          </a:xfrm>
          <a:custGeom>
            <a:avLst/>
            <a:gdLst>
              <a:gd name="T0" fmla="*/ 108 w 150"/>
              <a:gd name="T1" fmla="*/ 104 h 150"/>
              <a:gd name="T2" fmla="*/ 42 w 150"/>
              <a:gd name="T3" fmla="*/ 104 h 150"/>
              <a:gd name="T4" fmla="*/ 38 w 150"/>
              <a:gd name="T5" fmla="*/ 100 h 150"/>
              <a:gd name="T6" fmla="*/ 38 w 150"/>
              <a:gd name="T7" fmla="*/ 50 h 150"/>
              <a:gd name="T8" fmla="*/ 42 w 150"/>
              <a:gd name="T9" fmla="*/ 46 h 150"/>
              <a:gd name="T10" fmla="*/ 108 w 150"/>
              <a:gd name="T11" fmla="*/ 46 h 150"/>
              <a:gd name="T12" fmla="*/ 112 w 150"/>
              <a:gd name="T13" fmla="*/ 50 h 150"/>
              <a:gd name="T14" fmla="*/ 112 w 150"/>
              <a:gd name="T15" fmla="*/ 100 h 150"/>
              <a:gd name="T16" fmla="*/ 108 w 150"/>
              <a:gd name="T17" fmla="*/ 104 h 150"/>
              <a:gd name="T18" fmla="*/ 45 w 150"/>
              <a:gd name="T19" fmla="*/ 96 h 150"/>
              <a:gd name="T20" fmla="*/ 105 w 150"/>
              <a:gd name="T21" fmla="*/ 96 h 150"/>
              <a:gd name="T22" fmla="*/ 105 w 150"/>
              <a:gd name="T23" fmla="*/ 62 h 150"/>
              <a:gd name="T24" fmla="*/ 77 w 150"/>
              <a:gd name="T25" fmla="*/ 84 h 150"/>
              <a:gd name="T26" fmla="*/ 72 w 150"/>
              <a:gd name="T27" fmla="*/ 84 h 150"/>
              <a:gd name="T28" fmla="*/ 45 w 150"/>
              <a:gd name="T29" fmla="*/ 63 h 150"/>
              <a:gd name="T30" fmla="*/ 45 w 150"/>
              <a:gd name="T31" fmla="*/ 96 h 150"/>
              <a:gd name="T32" fmla="*/ 46 w 150"/>
              <a:gd name="T33" fmla="*/ 54 h 150"/>
              <a:gd name="T34" fmla="*/ 74 w 150"/>
              <a:gd name="T35" fmla="*/ 76 h 150"/>
              <a:gd name="T36" fmla="*/ 103 w 150"/>
              <a:gd name="T37" fmla="*/ 54 h 150"/>
              <a:gd name="T38" fmla="*/ 46 w 150"/>
              <a:gd name="T39" fmla="*/ 54 h 150"/>
              <a:gd name="T40" fmla="*/ 75 w 150"/>
              <a:gd name="T41" fmla="*/ 10 h 150"/>
              <a:gd name="T42" fmla="*/ 10 w 150"/>
              <a:gd name="T43" fmla="*/ 75 h 150"/>
              <a:gd name="T44" fmla="*/ 75 w 150"/>
              <a:gd name="T45" fmla="*/ 140 h 150"/>
              <a:gd name="T46" fmla="*/ 140 w 150"/>
              <a:gd name="T47" fmla="*/ 75 h 150"/>
              <a:gd name="T48" fmla="*/ 75 w 150"/>
              <a:gd name="T49" fmla="*/ 10 h 150"/>
              <a:gd name="T50" fmla="*/ 75 w 150"/>
              <a:gd name="T51" fmla="*/ 0 h 150"/>
              <a:gd name="T52" fmla="*/ 150 w 150"/>
              <a:gd name="T53" fmla="*/ 75 h 150"/>
              <a:gd name="T54" fmla="*/ 75 w 150"/>
              <a:gd name="T55" fmla="*/ 150 h 150"/>
              <a:gd name="T56" fmla="*/ 0 w 150"/>
              <a:gd name="T57" fmla="*/ 75 h 150"/>
              <a:gd name="T58" fmla="*/ 75 w 150"/>
              <a:gd name="T5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0" h="150">
                <a:moveTo>
                  <a:pt x="108" y="104"/>
                </a:moveTo>
                <a:cubicBezTo>
                  <a:pt x="42" y="104"/>
                  <a:pt x="42" y="104"/>
                  <a:pt x="42" y="104"/>
                </a:cubicBezTo>
                <a:cubicBezTo>
                  <a:pt x="39" y="104"/>
                  <a:pt x="38" y="102"/>
                  <a:pt x="38" y="100"/>
                </a:cubicBezTo>
                <a:cubicBezTo>
                  <a:pt x="38" y="50"/>
                  <a:pt x="38" y="50"/>
                  <a:pt x="38" y="50"/>
                </a:cubicBezTo>
                <a:cubicBezTo>
                  <a:pt x="38" y="48"/>
                  <a:pt x="39" y="46"/>
                  <a:pt x="42" y="46"/>
                </a:cubicBezTo>
                <a:cubicBezTo>
                  <a:pt x="108" y="46"/>
                  <a:pt x="108" y="46"/>
                  <a:pt x="108" y="46"/>
                </a:cubicBezTo>
                <a:cubicBezTo>
                  <a:pt x="111" y="46"/>
                  <a:pt x="112" y="48"/>
                  <a:pt x="112" y="50"/>
                </a:cubicBezTo>
                <a:cubicBezTo>
                  <a:pt x="112" y="100"/>
                  <a:pt x="112" y="100"/>
                  <a:pt x="112" y="100"/>
                </a:cubicBezTo>
                <a:cubicBezTo>
                  <a:pt x="112" y="102"/>
                  <a:pt x="111" y="104"/>
                  <a:pt x="108" y="104"/>
                </a:cubicBezTo>
                <a:close/>
                <a:moveTo>
                  <a:pt x="45" y="96"/>
                </a:moveTo>
                <a:cubicBezTo>
                  <a:pt x="105" y="96"/>
                  <a:pt x="105" y="96"/>
                  <a:pt x="105" y="96"/>
                </a:cubicBezTo>
                <a:cubicBezTo>
                  <a:pt x="105" y="62"/>
                  <a:pt x="105" y="62"/>
                  <a:pt x="105" y="62"/>
                </a:cubicBezTo>
                <a:cubicBezTo>
                  <a:pt x="77" y="84"/>
                  <a:pt x="77" y="84"/>
                  <a:pt x="77" y="84"/>
                </a:cubicBezTo>
                <a:cubicBezTo>
                  <a:pt x="75" y="85"/>
                  <a:pt x="73" y="85"/>
                  <a:pt x="72" y="84"/>
                </a:cubicBezTo>
                <a:cubicBezTo>
                  <a:pt x="45" y="63"/>
                  <a:pt x="45" y="63"/>
                  <a:pt x="45" y="63"/>
                </a:cubicBezTo>
                <a:lnTo>
                  <a:pt x="45" y="96"/>
                </a:lnTo>
                <a:close/>
                <a:moveTo>
                  <a:pt x="46" y="54"/>
                </a:moveTo>
                <a:cubicBezTo>
                  <a:pt x="74" y="76"/>
                  <a:pt x="74" y="76"/>
                  <a:pt x="74" y="76"/>
                </a:cubicBezTo>
                <a:cubicBezTo>
                  <a:pt x="103" y="54"/>
                  <a:pt x="103" y="54"/>
                  <a:pt x="103" y="54"/>
                </a:cubicBezTo>
                <a:lnTo>
                  <a:pt x="46" y="54"/>
                </a:lnTo>
                <a:close/>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chemeClr val="accent3"/>
          </a:solidFill>
          <a:ln>
            <a:solidFill>
              <a:schemeClr val="accent3"/>
            </a:solidFill>
          </a:ln>
          <a:extLst/>
        </p:spPr>
        <p:txBody>
          <a:bodyPr vert="horz" wrap="square" lIns="91433" tIns="45716" rIns="91433" bIns="45716" numCol="1" anchor="t" anchorCtr="0" compatLnSpc="1">
            <a:prstTxWarp prst="textNoShape">
              <a:avLst/>
            </a:prstTxWarp>
          </a:bodyPr>
          <a:lstStyle/>
          <a:p>
            <a:pPr defTabSz="914133"/>
            <a:endParaRPr lang="en-US" sz="1765" dirty="0">
              <a:solidFill>
                <a:srgbClr val="000000"/>
              </a:solidFill>
            </a:endParaRPr>
          </a:p>
        </p:txBody>
      </p:sp>
      <p:sp>
        <p:nvSpPr>
          <p:cNvPr id="24" name="Freeform 23"/>
          <p:cNvSpPr>
            <a:spLocks noChangeAspect="1" noEditPoints="1"/>
          </p:cNvSpPr>
          <p:nvPr/>
        </p:nvSpPr>
        <p:spPr bwMode="black">
          <a:xfrm>
            <a:off x="4878376" y="4162395"/>
            <a:ext cx="537941" cy="540109"/>
          </a:xfrm>
          <a:custGeom>
            <a:avLst/>
            <a:gdLst>
              <a:gd name="T0" fmla="*/ 108 w 150"/>
              <a:gd name="T1" fmla="*/ 104 h 150"/>
              <a:gd name="T2" fmla="*/ 42 w 150"/>
              <a:gd name="T3" fmla="*/ 104 h 150"/>
              <a:gd name="T4" fmla="*/ 38 w 150"/>
              <a:gd name="T5" fmla="*/ 100 h 150"/>
              <a:gd name="T6" fmla="*/ 38 w 150"/>
              <a:gd name="T7" fmla="*/ 50 h 150"/>
              <a:gd name="T8" fmla="*/ 42 w 150"/>
              <a:gd name="T9" fmla="*/ 46 h 150"/>
              <a:gd name="T10" fmla="*/ 108 w 150"/>
              <a:gd name="T11" fmla="*/ 46 h 150"/>
              <a:gd name="T12" fmla="*/ 112 w 150"/>
              <a:gd name="T13" fmla="*/ 50 h 150"/>
              <a:gd name="T14" fmla="*/ 112 w 150"/>
              <a:gd name="T15" fmla="*/ 100 h 150"/>
              <a:gd name="T16" fmla="*/ 108 w 150"/>
              <a:gd name="T17" fmla="*/ 104 h 150"/>
              <a:gd name="T18" fmla="*/ 45 w 150"/>
              <a:gd name="T19" fmla="*/ 96 h 150"/>
              <a:gd name="T20" fmla="*/ 105 w 150"/>
              <a:gd name="T21" fmla="*/ 96 h 150"/>
              <a:gd name="T22" fmla="*/ 105 w 150"/>
              <a:gd name="T23" fmla="*/ 62 h 150"/>
              <a:gd name="T24" fmla="*/ 77 w 150"/>
              <a:gd name="T25" fmla="*/ 84 h 150"/>
              <a:gd name="T26" fmla="*/ 72 w 150"/>
              <a:gd name="T27" fmla="*/ 84 h 150"/>
              <a:gd name="T28" fmla="*/ 45 w 150"/>
              <a:gd name="T29" fmla="*/ 63 h 150"/>
              <a:gd name="T30" fmla="*/ 45 w 150"/>
              <a:gd name="T31" fmla="*/ 96 h 150"/>
              <a:gd name="T32" fmla="*/ 46 w 150"/>
              <a:gd name="T33" fmla="*/ 54 h 150"/>
              <a:gd name="T34" fmla="*/ 74 w 150"/>
              <a:gd name="T35" fmla="*/ 76 h 150"/>
              <a:gd name="T36" fmla="*/ 103 w 150"/>
              <a:gd name="T37" fmla="*/ 54 h 150"/>
              <a:gd name="T38" fmla="*/ 46 w 150"/>
              <a:gd name="T39" fmla="*/ 54 h 150"/>
              <a:gd name="T40" fmla="*/ 75 w 150"/>
              <a:gd name="T41" fmla="*/ 10 h 150"/>
              <a:gd name="T42" fmla="*/ 10 w 150"/>
              <a:gd name="T43" fmla="*/ 75 h 150"/>
              <a:gd name="T44" fmla="*/ 75 w 150"/>
              <a:gd name="T45" fmla="*/ 140 h 150"/>
              <a:gd name="T46" fmla="*/ 140 w 150"/>
              <a:gd name="T47" fmla="*/ 75 h 150"/>
              <a:gd name="T48" fmla="*/ 75 w 150"/>
              <a:gd name="T49" fmla="*/ 10 h 150"/>
              <a:gd name="T50" fmla="*/ 75 w 150"/>
              <a:gd name="T51" fmla="*/ 0 h 150"/>
              <a:gd name="T52" fmla="*/ 150 w 150"/>
              <a:gd name="T53" fmla="*/ 75 h 150"/>
              <a:gd name="T54" fmla="*/ 75 w 150"/>
              <a:gd name="T55" fmla="*/ 150 h 150"/>
              <a:gd name="T56" fmla="*/ 0 w 150"/>
              <a:gd name="T57" fmla="*/ 75 h 150"/>
              <a:gd name="T58" fmla="*/ 75 w 150"/>
              <a:gd name="T5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0" h="150">
                <a:moveTo>
                  <a:pt x="108" y="104"/>
                </a:moveTo>
                <a:cubicBezTo>
                  <a:pt x="42" y="104"/>
                  <a:pt x="42" y="104"/>
                  <a:pt x="42" y="104"/>
                </a:cubicBezTo>
                <a:cubicBezTo>
                  <a:pt x="39" y="104"/>
                  <a:pt x="38" y="102"/>
                  <a:pt x="38" y="100"/>
                </a:cubicBezTo>
                <a:cubicBezTo>
                  <a:pt x="38" y="50"/>
                  <a:pt x="38" y="50"/>
                  <a:pt x="38" y="50"/>
                </a:cubicBezTo>
                <a:cubicBezTo>
                  <a:pt x="38" y="48"/>
                  <a:pt x="39" y="46"/>
                  <a:pt x="42" y="46"/>
                </a:cubicBezTo>
                <a:cubicBezTo>
                  <a:pt x="108" y="46"/>
                  <a:pt x="108" y="46"/>
                  <a:pt x="108" y="46"/>
                </a:cubicBezTo>
                <a:cubicBezTo>
                  <a:pt x="111" y="46"/>
                  <a:pt x="112" y="48"/>
                  <a:pt x="112" y="50"/>
                </a:cubicBezTo>
                <a:cubicBezTo>
                  <a:pt x="112" y="100"/>
                  <a:pt x="112" y="100"/>
                  <a:pt x="112" y="100"/>
                </a:cubicBezTo>
                <a:cubicBezTo>
                  <a:pt x="112" y="102"/>
                  <a:pt x="111" y="104"/>
                  <a:pt x="108" y="104"/>
                </a:cubicBezTo>
                <a:close/>
                <a:moveTo>
                  <a:pt x="45" y="96"/>
                </a:moveTo>
                <a:cubicBezTo>
                  <a:pt x="105" y="96"/>
                  <a:pt x="105" y="96"/>
                  <a:pt x="105" y="96"/>
                </a:cubicBezTo>
                <a:cubicBezTo>
                  <a:pt x="105" y="62"/>
                  <a:pt x="105" y="62"/>
                  <a:pt x="105" y="62"/>
                </a:cubicBezTo>
                <a:cubicBezTo>
                  <a:pt x="77" y="84"/>
                  <a:pt x="77" y="84"/>
                  <a:pt x="77" y="84"/>
                </a:cubicBezTo>
                <a:cubicBezTo>
                  <a:pt x="75" y="85"/>
                  <a:pt x="73" y="85"/>
                  <a:pt x="72" y="84"/>
                </a:cubicBezTo>
                <a:cubicBezTo>
                  <a:pt x="45" y="63"/>
                  <a:pt x="45" y="63"/>
                  <a:pt x="45" y="63"/>
                </a:cubicBezTo>
                <a:lnTo>
                  <a:pt x="45" y="96"/>
                </a:lnTo>
                <a:close/>
                <a:moveTo>
                  <a:pt x="46" y="54"/>
                </a:moveTo>
                <a:cubicBezTo>
                  <a:pt x="74" y="76"/>
                  <a:pt x="74" y="76"/>
                  <a:pt x="74" y="76"/>
                </a:cubicBezTo>
                <a:cubicBezTo>
                  <a:pt x="103" y="54"/>
                  <a:pt x="103" y="54"/>
                  <a:pt x="103" y="54"/>
                </a:cubicBezTo>
                <a:lnTo>
                  <a:pt x="46" y="54"/>
                </a:lnTo>
                <a:close/>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rgbClr val="660066"/>
          </a:solidFill>
          <a:ln>
            <a:solidFill>
              <a:srgbClr val="660066"/>
            </a:solidFill>
          </a:ln>
          <a:extLst/>
        </p:spPr>
        <p:txBody>
          <a:bodyPr vert="horz" wrap="square" lIns="91433" tIns="45716" rIns="91433" bIns="45716" numCol="1" anchor="t" anchorCtr="0" compatLnSpc="1">
            <a:prstTxWarp prst="textNoShape">
              <a:avLst/>
            </a:prstTxWarp>
          </a:bodyPr>
          <a:lstStyle/>
          <a:p>
            <a:pPr defTabSz="914133"/>
            <a:endParaRPr lang="en-US" sz="1765" dirty="0">
              <a:solidFill>
                <a:srgbClr val="000000"/>
              </a:solidFill>
            </a:endParaRPr>
          </a:p>
        </p:txBody>
      </p:sp>
      <p:sp>
        <p:nvSpPr>
          <p:cNvPr id="25" name="Freeform 23"/>
          <p:cNvSpPr>
            <a:spLocks noChangeAspect="1" noEditPoints="1"/>
          </p:cNvSpPr>
          <p:nvPr/>
        </p:nvSpPr>
        <p:spPr bwMode="black">
          <a:xfrm>
            <a:off x="4878375" y="5373356"/>
            <a:ext cx="537941" cy="540109"/>
          </a:xfrm>
          <a:custGeom>
            <a:avLst/>
            <a:gdLst>
              <a:gd name="T0" fmla="*/ 108 w 150"/>
              <a:gd name="T1" fmla="*/ 104 h 150"/>
              <a:gd name="T2" fmla="*/ 42 w 150"/>
              <a:gd name="T3" fmla="*/ 104 h 150"/>
              <a:gd name="T4" fmla="*/ 38 w 150"/>
              <a:gd name="T5" fmla="*/ 100 h 150"/>
              <a:gd name="T6" fmla="*/ 38 w 150"/>
              <a:gd name="T7" fmla="*/ 50 h 150"/>
              <a:gd name="T8" fmla="*/ 42 w 150"/>
              <a:gd name="T9" fmla="*/ 46 h 150"/>
              <a:gd name="T10" fmla="*/ 108 w 150"/>
              <a:gd name="T11" fmla="*/ 46 h 150"/>
              <a:gd name="T12" fmla="*/ 112 w 150"/>
              <a:gd name="T13" fmla="*/ 50 h 150"/>
              <a:gd name="T14" fmla="*/ 112 w 150"/>
              <a:gd name="T15" fmla="*/ 100 h 150"/>
              <a:gd name="T16" fmla="*/ 108 w 150"/>
              <a:gd name="T17" fmla="*/ 104 h 150"/>
              <a:gd name="T18" fmla="*/ 45 w 150"/>
              <a:gd name="T19" fmla="*/ 96 h 150"/>
              <a:gd name="T20" fmla="*/ 105 w 150"/>
              <a:gd name="T21" fmla="*/ 96 h 150"/>
              <a:gd name="T22" fmla="*/ 105 w 150"/>
              <a:gd name="T23" fmla="*/ 62 h 150"/>
              <a:gd name="T24" fmla="*/ 77 w 150"/>
              <a:gd name="T25" fmla="*/ 84 h 150"/>
              <a:gd name="T26" fmla="*/ 72 w 150"/>
              <a:gd name="T27" fmla="*/ 84 h 150"/>
              <a:gd name="T28" fmla="*/ 45 w 150"/>
              <a:gd name="T29" fmla="*/ 63 h 150"/>
              <a:gd name="T30" fmla="*/ 45 w 150"/>
              <a:gd name="T31" fmla="*/ 96 h 150"/>
              <a:gd name="T32" fmla="*/ 46 w 150"/>
              <a:gd name="T33" fmla="*/ 54 h 150"/>
              <a:gd name="T34" fmla="*/ 74 w 150"/>
              <a:gd name="T35" fmla="*/ 76 h 150"/>
              <a:gd name="T36" fmla="*/ 103 w 150"/>
              <a:gd name="T37" fmla="*/ 54 h 150"/>
              <a:gd name="T38" fmla="*/ 46 w 150"/>
              <a:gd name="T39" fmla="*/ 54 h 150"/>
              <a:gd name="T40" fmla="*/ 75 w 150"/>
              <a:gd name="T41" fmla="*/ 10 h 150"/>
              <a:gd name="T42" fmla="*/ 10 w 150"/>
              <a:gd name="T43" fmla="*/ 75 h 150"/>
              <a:gd name="T44" fmla="*/ 75 w 150"/>
              <a:gd name="T45" fmla="*/ 140 h 150"/>
              <a:gd name="T46" fmla="*/ 140 w 150"/>
              <a:gd name="T47" fmla="*/ 75 h 150"/>
              <a:gd name="T48" fmla="*/ 75 w 150"/>
              <a:gd name="T49" fmla="*/ 10 h 150"/>
              <a:gd name="T50" fmla="*/ 75 w 150"/>
              <a:gd name="T51" fmla="*/ 0 h 150"/>
              <a:gd name="T52" fmla="*/ 150 w 150"/>
              <a:gd name="T53" fmla="*/ 75 h 150"/>
              <a:gd name="T54" fmla="*/ 75 w 150"/>
              <a:gd name="T55" fmla="*/ 150 h 150"/>
              <a:gd name="T56" fmla="*/ 0 w 150"/>
              <a:gd name="T57" fmla="*/ 75 h 150"/>
              <a:gd name="T58" fmla="*/ 75 w 150"/>
              <a:gd name="T5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0" h="150">
                <a:moveTo>
                  <a:pt x="108" y="104"/>
                </a:moveTo>
                <a:cubicBezTo>
                  <a:pt x="42" y="104"/>
                  <a:pt x="42" y="104"/>
                  <a:pt x="42" y="104"/>
                </a:cubicBezTo>
                <a:cubicBezTo>
                  <a:pt x="39" y="104"/>
                  <a:pt x="38" y="102"/>
                  <a:pt x="38" y="100"/>
                </a:cubicBezTo>
                <a:cubicBezTo>
                  <a:pt x="38" y="50"/>
                  <a:pt x="38" y="50"/>
                  <a:pt x="38" y="50"/>
                </a:cubicBezTo>
                <a:cubicBezTo>
                  <a:pt x="38" y="48"/>
                  <a:pt x="39" y="46"/>
                  <a:pt x="42" y="46"/>
                </a:cubicBezTo>
                <a:cubicBezTo>
                  <a:pt x="108" y="46"/>
                  <a:pt x="108" y="46"/>
                  <a:pt x="108" y="46"/>
                </a:cubicBezTo>
                <a:cubicBezTo>
                  <a:pt x="111" y="46"/>
                  <a:pt x="112" y="48"/>
                  <a:pt x="112" y="50"/>
                </a:cubicBezTo>
                <a:cubicBezTo>
                  <a:pt x="112" y="100"/>
                  <a:pt x="112" y="100"/>
                  <a:pt x="112" y="100"/>
                </a:cubicBezTo>
                <a:cubicBezTo>
                  <a:pt x="112" y="102"/>
                  <a:pt x="111" y="104"/>
                  <a:pt x="108" y="104"/>
                </a:cubicBezTo>
                <a:close/>
                <a:moveTo>
                  <a:pt x="45" y="96"/>
                </a:moveTo>
                <a:cubicBezTo>
                  <a:pt x="105" y="96"/>
                  <a:pt x="105" y="96"/>
                  <a:pt x="105" y="96"/>
                </a:cubicBezTo>
                <a:cubicBezTo>
                  <a:pt x="105" y="62"/>
                  <a:pt x="105" y="62"/>
                  <a:pt x="105" y="62"/>
                </a:cubicBezTo>
                <a:cubicBezTo>
                  <a:pt x="77" y="84"/>
                  <a:pt x="77" y="84"/>
                  <a:pt x="77" y="84"/>
                </a:cubicBezTo>
                <a:cubicBezTo>
                  <a:pt x="75" y="85"/>
                  <a:pt x="73" y="85"/>
                  <a:pt x="72" y="84"/>
                </a:cubicBezTo>
                <a:cubicBezTo>
                  <a:pt x="45" y="63"/>
                  <a:pt x="45" y="63"/>
                  <a:pt x="45" y="63"/>
                </a:cubicBezTo>
                <a:lnTo>
                  <a:pt x="45" y="96"/>
                </a:lnTo>
                <a:close/>
                <a:moveTo>
                  <a:pt x="46" y="54"/>
                </a:moveTo>
                <a:cubicBezTo>
                  <a:pt x="74" y="76"/>
                  <a:pt x="74" y="76"/>
                  <a:pt x="74" y="76"/>
                </a:cubicBezTo>
                <a:cubicBezTo>
                  <a:pt x="103" y="54"/>
                  <a:pt x="103" y="54"/>
                  <a:pt x="103" y="54"/>
                </a:cubicBezTo>
                <a:lnTo>
                  <a:pt x="46" y="54"/>
                </a:lnTo>
                <a:close/>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chemeClr val="accent2"/>
          </a:solidFill>
          <a:ln>
            <a:solidFill>
              <a:schemeClr val="accent2"/>
            </a:solidFill>
          </a:ln>
          <a:extLst/>
        </p:spPr>
        <p:txBody>
          <a:bodyPr vert="horz" wrap="square" lIns="91433" tIns="45716" rIns="91433" bIns="45716" numCol="1" anchor="t" anchorCtr="0" compatLnSpc="1">
            <a:prstTxWarp prst="textNoShape">
              <a:avLst/>
            </a:prstTxWarp>
          </a:bodyPr>
          <a:lstStyle/>
          <a:p>
            <a:pPr defTabSz="914133"/>
            <a:endParaRPr lang="en-US" sz="1765" dirty="0">
              <a:solidFill>
                <a:srgbClr val="000000"/>
              </a:solidFill>
            </a:endParaRPr>
          </a:p>
        </p:txBody>
      </p:sp>
      <p:sp>
        <p:nvSpPr>
          <p:cNvPr id="27" name="Freeform 99"/>
          <p:cNvSpPr>
            <a:spLocks/>
          </p:cNvSpPr>
          <p:nvPr/>
        </p:nvSpPr>
        <p:spPr bwMode="black">
          <a:xfrm>
            <a:off x="5419300" y="2944731"/>
            <a:ext cx="234843" cy="211957"/>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3"/>
          </a:solidFill>
          <a:ln>
            <a:solidFill>
              <a:schemeClr val="accent3"/>
            </a:solidFill>
          </a:ln>
          <a:extLst/>
        </p:spPr>
        <p:txBody>
          <a:bodyPr vert="horz" wrap="square" lIns="91433" tIns="45716" rIns="91433" bIns="45716" numCol="1" anchor="t" anchorCtr="0" compatLnSpc="1">
            <a:prstTxWarp prst="textNoShape">
              <a:avLst/>
            </a:prstTxWarp>
          </a:bodyPr>
          <a:lstStyle/>
          <a:p>
            <a:pPr defTabSz="914133"/>
            <a:endParaRPr lang="en-US" sz="1765" dirty="0">
              <a:solidFill>
                <a:srgbClr val="000000"/>
              </a:solidFill>
            </a:endParaRPr>
          </a:p>
        </p:txBody>
      </p:sp>
      <p:sp>
        <p:nvSpPr>
          <p:cNvPr id="28" name="Freeform 99"/>
          <p:cNvSpPr>
            <a:spLocks/>
          </p:cNvSpPr>
          <p:nvPr/>
        </p:nvSpPr>
        <p:spPr bwMode="black">
          <a:xfrm>
            <a:off x="5419300" y="4289368"/>
            <a:ext cx="234843" cy="211957"/>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rgbClr val="660066"/>
          </a:solidFill>
          <a:ln>
            <a:solidFill>
              <a:srgbClr val="660066"/>
            </a:solidFill>
          </a:ln>
          <a:extLst/>
        </p:spPr>
        <p:txBody>
          <a:bodyPr vert="horz" wrap="square" lIns="91433" tIns="45716" rIns="91433" bIns="45716" numCol="1" anchor="t" anchorCtr="0" compatLnSpc="1">
            <a:prstTxWarp prst="textNoShape">
              <a:avLst/>
            </a:prstTxWarp>
          </a:bodyPr>
          <a:lstStyle/>
          <a:p>
            <a:pPr defTabSz="914133"/>
            <a:endParaRPr lang="en-US" sz="1765" dirty="0">
              <a:solidFill>
                <a:srgbClr val="000000"/>
              </a:solidFill>
            </a:endParaRPr>
          </a:p>
        </p:txBody>
      </p:sp>
      <p:sp>
        <p:nvSpPr>
          <p:cNvPr id="29" name="Freeform 99"/>
          <p:cNvSpPr>
            <a:spLocks/>
          </p:cNvSpPr>
          <p:nvPr/>
        </p:nvSpPr>
        <p:spPr bwMode="black">
          <a:xfrm>
            <a:off x="5419300" y="5484601"/>
            <a:ext cx="234843" cy="211957"/>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accent2"/>
            </a:solidFill>
          </a:ln>
          <a:extLst/>
        </p:spPr>
        <p:txBody>
          <a:bodyPr vert="horz" wrap="square" lIns="91433" tIns="45716" rIns="91433" bIns="45716" numCol="1" anchor="t" anchorCtr="0" compatLnSpc="1">
            <a:prstTxWarp prst="textNoShape">
              <a:avLst/>
            </a:prstTxWarp>
          </a:bodyPr>
          <a:lstStyle/>
          <a:p>
            <a:pPr defTabSz="914133"/>
            <a:endParaRPr lang="en-US" sz="1765" dirty="0">
              <a:solidFill>
                <a:srgbClr val="000000"/>
              </a:solidFill>
            </a:endParaRPr>
          </a:p>
        </p:txBody>
      </p:sp>
      <p:sp>
        <p:nvSpPr>
          <p:cNvPr id="30" name="Freeform 23"/>
          <p:cNvSpPr>
            <a:spLocks noChangeAspect="1" noEditPoints="1"/>
          </p:cNvSpPr>
          <p:nvPr/>
        </p:nvSpPr>
        <p:spPr bwMode="black">
          <a:xfrm>
            <a:off x="1837983" y="2944731"/>
            <a:ext cx="855100" cy="858547"/>
          </a:xfrm>
          <a:custGeom>
            <a:avLst/>
            <a:gdLst>
              <a:gd name="T0" fmla="*/ 108 w 150"/>
              <a:gd name="T1" fmla="*/ 104 h 150"/>
              <a:gd name="T2" fmla="*/ 42 w 150"/>
              <a:gd name="T3" fmla="*/ 104 h 150"/>
              <a:gd name="T4" fmla="*/ 38 w 150"/>
              <a:gd name="T5" fmla="*/ 100 h 150"/>
              <a:gd name="T6" fmla="*/ 38 w 150"/>
              <a:gd name="T7" fmla="*/ 50 h 150"/>
              <a:gd name="T8" fmla="*/ 42 w 150"/>
              <a:gd name="T9" fmla="*/ 46 h 150"/>
              <a:gd name="T10" fmla="*/ 108 w 150"/>
              <a:gd name="T11" fmla="*/ 46 h 150"/>
              <a:gd name="T12" fmla="*/ 112 w 150"/>
              <a:gd name="T13" fmla="*/ 50 h 150"/>
              <a:gd name="T14" fmla="*/ 112 w 150"/>
              <a:gd name="T15" fmla="*/ 100 h 150"/>
              <a:gd name="T16" fmla="*/ 108 w 150"/>
              <a:gd name="T17" fmla="*/ 104 h 150"/>
              <a:gd name="T18" fmla="*/ 45 w 150"/>
              <a:gd name="T19" fmla="*/ 96 h 150"/>
              <a:gd name="T20" fmla="*/ 105 w 150"/>
              <a:gd name="T21" fmla="*/ 96 h 150"/>
              <a:gd name="T22" fmla="*/ 105 w 150"/>
              <a:gd name="T23" fmla="*/ 62 h 150"/>
              <a:gd name="T24" fmla="*/ 77 w 150"/>
              <a:gd name="T25" fmla="*/ 84 h 150"/>
              <a:gd name="T26" fmla="*/ 72 w 150"/>
              <a:gd name="T27" fmla="*/ 84 h 150"/>
              <a:gd name="T28" fmla="*/ 45 w 150"/>
              <a:gd name="T29" fmla="*/ 63 h 150"/>
              <a:gd name="T30" fmla="*/ 45 w 150"/>
              <a:gd name="T31" fmla="*/ 96 h 150"/>
              <a:gd name="T32" fmla="*/ 46 w 150"/>
              <a:gd name="T33" fmla="*/ 54 h 150"/>
              <a:gd name="T34" fmla="*/ 74 w 150"/>
              <a:gd name="T35" fmla="*/ 76 h 150"/>
              <a:gd name="T36" fmla="*/ 103 w 150"/>
              <a:gd name="T37" fmla="*/ 54 h 150"/>
              <a:gd name="T38" fmla="*/ 46 w 150"/>
              <a:gd name="T39" fmla="*/ 54 h 150"/>
              <a:gd name="T40" fmla="*/ 75 w 150"/>
              <a:gd name="T41" fmla="*/ 10 h 150"/>
              <a:gd name="T42" fmla="*/ 10 w 150"/>
              <a:gd name="T43" fmla="*/ 75 h 150"/>
              <a:gd name="T44" fmla="*/ 75 w 150"/>
              <a:gd name="T45" fmla="*/ 140 h 150"/>
              <a:gd name="T46" fmla="*/ 140 w 150"/>
              <a:gd name="T47" fmla="*/ 75 h 150"/>
              <a:gd name="T48" fmla="*/ 75 w 150"/>
              <a:gd name="T49" fmla="*/ 10 h 150"/>
              <a:gd name="T50" fmla="*/ 75 w 150"/>
              <a:gd name="T51" fmla="*/ 0 h 150"/>
              <a:gd name="T52" fmla="*/ 150 w 150"/>
              <a:gd name="T53" fmla="*/ 75 h 150"/>
              <a:gd name="T54" fmla="*/ 75 w 150"/>
              <a:gd name="T55" fmla="*/ 150 h 150"/>
              <a:gd name="T56" fmla="*/ 0 w 150"/>
              <a:gd name="T57" fmla="*/ 75 h 150"/>
              <a:gd name="T58" fmla="*/ 75 w 150"/>
              <a:gd name="T5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0" h="150">
                <a:moveTo>
                  <a:pt x="108" y="104"/>
                </a:moveTo>
                <a:cubicBezTo>
                  <a:pt x="42" y="104"/>
                  <a:pt x="42" y="104"/>
                  <a:pt x="42" y="104"/>
                </a:cubicBezTo>
                <a:cubicBezTo>
                  <a:pt x="39" y="104"/>
                  <a:pt x="38" y="102"/>
                  <a:pt x="38" y="100"/>
                </a:cubicBezTo>
                <a:cubicBezTo>
                  <a:pt x="38" y="50"/>
                  <a:pt x="38" y="50"/>
                  <a:pt x="38" y="50"/>
                </a:cubicBezTo>
                <a:cubicBezTo>
                  <a:pt x="38" y="48"/>
                  <a:pt x="39" y="46"/>
                  <a:pt x="42" y="46"/>
                </a:cubicBezTo>
                <a:cubicBezTo>
                  <a:pt x="108" y="46"/>
                  <a:pt x="108" y="46"/>
                  <a:pt x="108" y="46"/>
                </a:cubicBezTo>
                <a:cubicBezTo>
                  <a:pt x="111" y="46"/>
                  <a:pt x="112" y="48"/>
                  <a:pt x="112" y="50"/>
                </a:cubicBezTo>
                <a:cubicBezTo>
                  <a:pt x="112" y="100"/>
                  <a:pt x="112" y="100"/>
                  <a:pt x="112" y="100"/>
                </a:cubicBezTo>
                <a:cubicBezTo>
                  <a:pt x="112" y="102"/>
                  <a:pt x="111" y="104"/>
                  <a:pt x="108" y="104"/>
                </a:cubicBezTo>
                <a:close/>
                <a:moveTo>
                  <a:pt x="45" y="96"/>
                </a:moveTo>
                <a:cubicBezTo>
                  <a:pt x="105" y="96"/>
                  <a:pt x="105" y="96"/>
                  <a:pt x="105" y="96"/>
                </a:cubicBezTo>
                <a:cubicBezTo>
                  <a:pt x="105" y="62"/>
                  <a:pt x="105" y="62"/>
                  <a:pt x="105" y="62"/>
                </a:cubicBezTo>
                <a:cubicBezTo>
                  <a:pt x="77" y="84"/>
                  <a:pt x="77" y="84"/>
                  <a:pt x="77" y="84"/>
                </a:cubicBezTo>
                <a:cubicBezTo>
                  <a:pt x="75" y="85"/>
                  <a:pt x="73" y="85"/>
                  <a:pt x="72" y="84"/>
                </a:cubicBezTo>
                <a:cubicBezTo>
                  <a:pt x="45" y="63"/>
                  <a:pt x="45" y="63"/>
                  <a:pt x="45" y="63"/>
                </a:cubicBezTo>
                <a:lnTo>
                  <a:pt x="45" y="96"/>
                </a:lnTo>
                <a:close/>
                <a:moveTo>
                  <a:pt x="46" y="54"/>
                </a:moveTo>
                <a:cubicBezTo>
                  <a:pt x="74" y="76"/>
                  <a:pt x="74" y="76"/>
                  <a:pt x="74" y="76"/>
                </a:cubicBezTo>
                <a:cubicBezTo>
                  <a:pt x="103" y="54"/>
                  <a:pt x="103" y="54"/>
                  <a:pt x="103" y="54"/>
                </a:cubicBezTo>
                <a:lnTo>
                  <a:pt x="46" y="54"/>
                </a:lnTo>
                <a:close/>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chemeClr val="tx2"/>
          </a:solidFill>
          <a:ln>
            <a:solidFill>
              <a:schemeClr val="tx2"/>
            </a:solidFill>
          </a:ln>
          <a:extLst/>
        </p:spPr>
        <p:txBody>
          <a:bodyPr vert="horz" wrap="square" lIns="91433" tIns="45716" rIns="91433" bIns="45716" numCol="1" anchor="t" anchorCtr="0" compatLnSpc="1">
            <a:prstTxWarp prst="textNoShape">
              <a:avLst/>
            </a:prstTxWarp>
          </a:bodyPr>
          <a:lstStyle/>
          <a:p>
            <a:pPr defTabSz="914133"/>
            <a:endParaRPr lang="en-US" sz="1765" dirty="0">
              <a:solidFill>
                <a:srgbClr val="000000"/>
              </a:solidFill>
            </a:endParaRPr>
          </a:p>
        </p:txBody>
      </p:sp>
      <p:grpSp>
        <p:nvGrpSpPr>
          <p:cNvPr id="31" name="Group 30"/>
          <p:cNvGrpSpPr/>
          <p:nvPr/>
        </p:nvGrpSpPr>
        <p:grpSpPr>
          <a:xfrm>
            <a:off x="5728846" y="1451498"/>
            <a:ext cx="590926" cy="840836"/>
            <a:chOff x="10550594" y="2514600"/>
            <a:chExt cx="1154043" cy="1475900"/>
          </a:xfrm>
        </p:grpSpPr>
        <p:sp>
          <p:nvSpPr>
            <p:cNvPr id="32" name="TextBox 31"/>
            <p:cNvSpPr txBox="1"/>
            <p:nvPr/>
          </p:nvSpPr>
          <p:spPr>
            <a:xfrm>
              <a:off x="10550594" y="3594216"/>
              <a:ext cx="1154043" cy="396284"/>
            </a:xfrm>
            <a:prstGeom prst="rect">
              <a:avLst/>
            </a:prstGeom>
            <a:noFill/>
          </p:spPr>
          <p:txBody>
            <a:bodyPr wrap="square" lIns="0" tIns="0" rIns="0" bIns="0" rtlCol="0">
              <a:spAutoFit/>
            </a:bodyPr>
            <a:lstStyle/>
            <a:p>
              <a:pPr algn="ctr" defTabSz="914224"/>
              <a:r>
                <a:rPr lang="en-US" sz="1467" dirty="0">
                  <a:solidFill>
                    <a:srgbClr val="00BCF2"/>
                  </a:solidFill>
                  <a:latin typeface="Segoe" pitchFamily="34" charset="0"/>
                </a:rPr>
                <a:t>APNS</a:t>
              </a:r>
            </a:p>
          </p:txBody>
        </p:sp>
        <p:sp>
          <p:nvSpPr>
            <p:cNvPr id="33" name="Freeform 61"/>
            <p:cNvSpPr>
              <a:spLocks noEditPoints="1"/>
            </p:cNvSpPr>
            <p:nvPr/>
          </p:nvSpPr>
          <p:spPr bwMode="auto">
            <a:xfrm>
              <a:off x="10700678" y="2514600"/>
              <a:ext cx="853874" cy="1079617"/>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chemeClr val="accent1"/>
            </a:solidFill>
            <a:ln>
              <a:solidFill>
                <a:schemeClr val="accent1"/>
              </a:solidFill>
            </a:ln>
          </p:spPr>
          <p:txBody>
            <a:bodyPr vert="horz" wrap="square" lIns="121903" tIns="60952" rIns="121903" bIns="60952" numCol="1" anchor="t" anchorCtr="0" compatLnSpc="1">
              <a:prstTxWarp prst="textNoShape">
                <a:avLst/>
              </a:prstTxWarp>
            </a:bodyPr>
            <a:lstStyle/>
            <a:p>
              <a:pPr defTabSz="914224"/>
              <a:endParaRPr lang="en-US" sz="1866">
                <a:solidFill>
                  <a:prstClr val="white"/>
                </a:solidFill>
              </a:endParaRPr>
            </a:p>
          </p:txBody>
        </p:sp>
      </p:grpSp>
      <p:grpSp>
        <p:nvGrpSpPr>
          <p:cNvPr id="34" name="Group 33"/>
          <p:cNvGrpSpPr/>
          <p:nvPr/>
        </p:nvGrpSpPr>
        <p:grpSpPr>
          <a:xfrm>
            <a:off x="5728847" y="2772821"/>
            <a:ext cx="590926" cy="840837"/>
            <a:chOff x="10550594" y="2514600"/>
            <a:chExt cx="1154043" cy="1475901"/>
          </a:xfrm>
        </p:grpSpPr>
        <p:sp>
          <p:nvSpPr>
            <p:cNvPr id="35" name="TextBox 34"/>
            <p:cNvSpPr txBox="1"/>
            <p:nvPr/>
          </p:nvSpPr>
          <p:spPr>
            <a:xfrm>
              <a:off x="10550594" y="3594218"/>
              <a:ext cx="1154043" cy="396283"/>
            </a:xfrm>
            <a:prstGeom prst="rect">
              <a:avLst/>
            </a:prstGeom>
            <a:noFill/>
          </p:spPr>
          <p:txBody>
            <a:bodyPr wrap="square" lIns="0" tIns="0" rIns="0" bIns="0" rtlCol="0">
              <a:spAutoFit/>
            </a:bodyPr>
            <a:lstStyle/>
            <a:p>
              <a:pPr algn="ctr" defTabSz="914224"/>
              <a:r>
                <a:rPr lang="en-US" sz="1467" dirty="0">
                  <a:solidFill>
                    <a:srgbClr val="7FBA00"/>
                  </a:solidFill>
                  <a:latin typeface="Segoe" pitchFamily="34" charset="0"/>
                </a:rPr>
                <a:t>GCM</a:t>
              </a:r>
            </a:p>
          </p:txBody>
        </p:sp>
        <p:sp>
          <p:nvSpPr>
            <p:cNvPr id="36" name="Freeform 61"/>
            <p:cNvSpPr>
              <a:spLocks noEditPoints="1"/>
            </p:cNvSpPr>
            <p:nvPr/>
          </p:nvSpPr>
          <p:spPr bwMode="auto">
            <a:xfrm>
              <a:off x="10700678" y="2514600"/>
              <a:ext cx="853874" cy="1079617"/>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chemeClr val="accent3"/>
            </a:solidFill>
            <a:ln>
              <a:solidFill>
                <a:schemeClr val="accent3"/>
              </a:solidFill>
            </a:ln>
          </p:spPr>
          <p:txBody>
            <a:bodyPr vert="horz" wrap="square" lIns="121903" tIns="60952" rIns="121903" bIns="60952" numCol="1" anchor="t" anchorCtr="0" compatLnSpc="1">
              <a:prstTxWarp prst="textNoShape">
                <a:avLst/>
              </a:prstTxWarp>
            </a:bodyPr>
            <a:lstStyle/>
            <a:p>
              <a:pPr defTabSz="914224"/>
              <a:endParaRPr lang="en-US" sz="1866">
                <a:solidFill>
                  <a:prstClr val="white"/>
                </a:solidFill>
              </a:endParaRPr>
            </a:p>
          </p:txBody>
        </p:sp>
      </p:grpSp>
      <p:grpSp>
        <p:nvGrpSpPr>
          <p:cNvPr id="37" name="Group 36"/>
          <p:cNvGrpSpPr/>
          <p:nvPr/>
        </p:nvGrpSpPr>
        <p:grpSpPr>
          <a:xfrm>
            <a:off x="5728846" y="4065487"/>
            <a:ext cx="590926" cy="840837"/>
            <a:chOff x="10550594" y="2514600"/>
            <a:chExt cx="1154043" cy="1475901"/>
          </a:xfrm>
        </p:grpSpPr>
        <p:sp>
          <p:nvSpPr>
            <p:cNvPr id="38" name="TextBox 37"/>
            <p:cNvSpPr txBox="1"/>
            <p:nvPr/>
          </p:nvSpPr>
          <p:spPr>
            <a:xfrm>
              <a:off x="10550594" y="3594218"/>
              <a:ext cx="1154043" cy="396283"/>
            </a:xfrm>
            <a:prstGeom prst="rect">
              <a:avLst/>
            </a:prstGeom>
            <a:noFill/>
          </p:spPr>
          <p:txBody>
            <a:bodyPr wrap="square" lIns="0" tIns="0" rIns="0" bIns="0" rtlCol="0">
              <a:spAutoFit/>
            </a:bodyPr>
            <a:lstStyle/>
            <a:p>
              <a:pPr algn="ctr" defTabSz="914224"/>
              <a:r>
                <a:rPr lang="en-US" sz="1467" dirty="0">
                  <a:solidFill>
                    <a:srgbClr val="660066"/>
                  </a:solidFill>
                  <a:latin typeface="Segoe" pitchFamily="34" charset="0"/>
                </a:rPr>
                <a:t>MPNS</a:t>
              </a:r>
            </a:p>
          </p:txBody>
        </p:sp>
        <p:sp>
          <p:nvSpPr>
            <p:cNvPr id="39" name="Freeform 61"/>
            <p:cNvSpPr>
              <a:spLocks noEditPoints="1"/>
            </p:cNvSpPr>
            <p:nvPr/>
          </p:nvSpPr>
          <p:spPr bwMode="auto">
            <a:xfrm>
              <a:off x="10700678" y="2514600"/>
              <a:ext cx="853874" cy="1079617"/>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660066"/>
            </a:solidFill>
            <a:ln>
              <a:solidFill>
                <a:srgbClr val="660066"/>
              </a:solidFill>
            </a:ln>
          </p:spPr>
          <p:txBody>
            <a:bodyPr vert="horz" wrap="square" lIns="121903" tIns="60952" rIns="121903" bIns="60952" numCol="1" anchor="t" anchorCtr="0" compatLnSpc="1">
              <a:prstTxWarp prst="textNoShape">
                <a:avLst/>
              </a:prstTxWarp>
            </a:bodyPr>
            <a:lstStyle/>
            <a:p>
              <a:pPr defTabSz="914224"/>
              <a:endParaRPr lang="en-US" sz="1866">
                <a:solidFill>
                  <a:prstClr val="white"/>
                </a:solidFill>
              </a:endParaRPr>
            </a:p>
          </p:txBody>
        </p:sp>
      </p:grpSp>
      <p:grpSp>
        <p:nvGrpSpPr>
          <p:cNvPr id="40" name="Group 39"/>
          <p:cNvGrpSpPr/>
          <p:nvPr/>
        </p:nvGrpSpPr>
        <p:grpSpPr>
          <a:xfrm>
            <a:off x="5728846" y="5237989"/>
            <a:ext cx="590926" cy="840837"/>
            <a:chOff x="10550594" y="2514600"/>
            <a:chExt cx="1154043" cy="1475901"/>
          </a:xfrm>
        </p:grpSpPr>
        <p:sp>
          <p:nvSpPr>
            <p:cNvPr id="41" name="TextBox 40"/>
            <p:cNvSpPr txBox="1"/>
            <p:nvPr/>
          </p:nvSpPr>
          <p:spPr>
            <a:xfrm>
              <a:off x="10550594" y="3594218"/>
              <a:ext cx="1154043" cy="396283"/>
            </a:xfrm>
            <a:prstGeom prst="rect">
              <a:avLst/>
            </a:prstGeom>
            <a:noFill/>
          </p:spPr>
          <p:txBody>
            <a:bodyPr wrap="square" lIns="0" tIns="0" rIns="0" bIns="0" rtlCol="0">
              <a:spAutoFit/>
            </a:bodyPr>
            <a:lstStyle/>
            <a:p>
              <a:pPr algn="ctr" defTabSz="914224"/>
              <a:r>
                <a:rPr lang="en-US" sz="1467" dirty="0">
                  <a:solidFill>
                    <a:srgbClr val="00D8CC"/>
                  </a:solidFill>
                  <a:latin typeface="Segoe" pitchFamily="34" charset="0"/>
                </a:rPr>
                <a:t>WNS</a:t>
              </a:r>
            </a:p>
          </p:txBody>
        </p:sp>
        <p:sp>
          <p:nvSpPr>
            <p:cNvPr id="42" name="Freeform 61"/>
            <p:cNvSpPr>
              <a:spLocks noEditPoints="1"/>
            </p:cNvSpPr>
            <p:nvPr/>
          </p:nvSpPr>
          <p:spPr bwMode="auto">
            <a:xfrm>
              <a:off x="10700678" y="2514600"/>
              <a:ext cx="853874" cy="1079617"/>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chemeClr val="accent2"/>
            </a:solidFill>
            <a:ln>
              <a:solidFill>
                <a:schemeClr val="accent2"/>
              </a:solidFill>
            </a:ln>
          </p:spPr>
          <p:txBody>
            <a:bodyPr vert="horz" wrap="square" lIns="121903" tIns="60952" rIns="121903" bIns="60952" numCol="1" anchor="t" anchorCtr="0" compatLnSpc="1">
              <a:prstTxWarp prst="textNoShape">
                <a:avLst/>
              </a:prstTxWarp>
            </a:bodyPr>
            <a:lstStyle/>
            <a:p>
              <a:pPr defTabSz="914224"/>
              <a:endParaRPr lang="en-US" sz="1866">
                <a:solidFill>
                  <a:prstClr val="white"/>
                </a:solidFill>
              </a:endParaRPr>
            </a:p>
          </p:txBody>
        </p:sp>
      </p:grpSp>
      <p:sp>
        <p:nvSpPr>
          <p:cNvPr id="44" name="Rectangle 43"/>
          <p:cNvSpPr/>
          <p:nvPr/>
        </p:nvSpPr>
        <p:spPr bwMode="auto">
          <a:xfrm>
            <a:off x="359018" y="1357850"/>
            <a:ext cx="4300596" cy="4799070"/>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23"/>
          <p:cNvSpPr>
            <a:spLocks noChangeAspect="1" noEditPoints="1"/>
          </p:cNvSpPr>
          <p:nvPr/>
        </p:nvSpPr>
        <p:spPr bwMode="black">
          <a:xfrm>
            <a:off x="6826381" y="2645922"/>
            <a:ext cx="437987" cy="439754"/>
          </a:xfrm>
          <a:custGeom>
            <a:avLst/>
            <a:gdLst>
              <a:gd name="T0" fmla="*/ 108 w 150"/>
              <a:gd name="T1" fmla="*/ 104 h 150"/>
              <a:gd name="T2" fmla="*/ 42 w 150"/>
              <a:gd name="T3" fmla="*/ 104 h 150"/>
              <a:gd name="T4" fmla="*/ 38 w 150"/>
              <a:gd name="T5" fmla="*/ 100 h 150"/>
              <a:gd name="T6" fmla="*/ 38 w 150"/>
              <a:gd name="T7" fmla="*/ 50 h 150"/>
              <a:gd name="T8" fmla="*/ 42 w 150"/>
              <a:gd name="T9" fmla="*/ 46 h 150"/>
              <a:gd name="T10" fmla="*/ 108 w 150"/>
              <a:gd name="T11" fmla="*/ 46 h 150"/>
              <a:gd name="T12" fmla="*/ 112 w 150"/>
              <a:gd name="T13" fmla="*/ 50 h 150"/>
              <a:gd name="T14" fmla="*/ 112 w 150"/>
              <a:gd name="T15" fmla="*/ 100 h 150"/>
              <a:gd name="T16" fmla="*/ 108 w 150"/>
              <a:gd name="T17" fmla="*/ 104 h 150"/>
              <a:gd name="T18" fmla="*/ 45 w 150"/>
              <a:gd name="T19" fmla="*/ 96 h 150"/>
              <a:gd name="T20" fmla="*/ 105 w 150"/>
              <a:gd name="T21" fmla="*/ 96 h 150"/>
              <a:gd name="T22" fmla="*/ 105 w 150"/>
              <a:gd name="T23" fmla="*/ 62 h 150"/>
              <a:gd name="T24" fmla="*/ 77 w 150"/>
              <a:gd name="T25" fmla="*/ 84 h 150"/>
              <a:gd name="T26" fmla="*/ 72 w 150"/>
              <a:gd name="T27" fmla="*/ 84 h 150"/>
              <a:gd name="T28" fmla="*/ 45 w 150"/>
              <a:gd name="T29" fmla="*/ 63 h 150"/>
              <a:gd name="T30" fmla="*/ 45 w 150"/>
              <a:gd name="T31" fmla="*/ 96 h 150"/>
              <a:gd name="T32" fmla="*/ 46 w 150"/>
              <a:gd name="T33" fmla="*/ 54 h 150"/>
              <a:gd name="T34" fmla="*/ 74 w 150"/>
              <a:gd name="T35" fmla="*/ 76 h 150"/>
              <a:gd name="T36" fmla="*/ 103 w 150"/>
              <a:gd name="T37" fmla="*/ 54 h 150"/>
              <a:gd name="T38" fmla="*/ 46 w 150"/>
              <a:gd name="T39" fmla="*/ 54 h 150"/>
              <a:gd name="T40" fmla="*/ 75 w 150"/>
              <a:gd name="T41" fmla="*/ 10 h 150"/>
              <a:gd name="T42" fmla="*/ 10 w 150"/>
              <a:gd name="T43" fmla="*/ 75 h 150"/>
              <a:gd name="T44" fmla="*/ 75 w 150"/>
              <a:gd name="T45" fmla="*/ 140 h 150"/>
              <a:gd name="T46" fmla="*/ 140 w 150"/>
              <a:gd name="T47" fmla="*/ 75 h 150"/>
              <a:gd name="T48" fmla="*/ 75 w 150"/>
              <a:gd name="T49" fmla="*/ 10 h 150"/>
              <a:gd name="T50" fmla="*/ 75 w 150"/>
              <a:gd name="T51" fmla="*/ 0 h 150"/>
              <a:gd name="T52" fmla="*/ 150 w 150"/>
              <a:gd name="T53" fmla="*/ 75 h 150"/>
              <a:gd name="T54" fmla="*/ 75 w 150"/>
              <a:gd name="T55" fmla="*/ 150 h 150"/>
              <a:gd name="T56" fmla="*/ 0 w 150"/>
              <a:gd name="T57" fmla="*/ 75 h 150"/>
              <a:gd name="T58" fmla="*/ 75 w 150"/>
              <a:gd name="T5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0" h="150">
                <a:moveTo>
                  <a:pt x="108" y="104"/>
                </a:moveTo>
                <a:cubicBezTo>
                  <a:pt x="42" y="104"/>
                  <a:pt x="42" y="104"/>
                  <a:pt x="42" y="104"/>
                </a:cubicBezTo>
                <a:cubicBezTo>
                  <a:pt x="39" y="104"/>
                  <a:pt x="38" y="102"/>
                  <a:pt x="38" y="100"/>
                </a:cubicBezTo>
                <a:cubicBezTo>
                  <a:pt x="38" y="50"/>
                  <a:pt x="38" y="50"/>
                  <a:pt x="38" y="50"/>
                </a:cubicBezTo>
                <a:cubicBezTo>
                  <a:pt x="38" y="48"/>
                  <a:pt x="39" y="46"/>
                  <a:pt x="42" y="46"/>
                </a:cubicBezTo>
                <a:cubicBezTo>
                  <a:pt x="108" y="46"/>
                  <a:pt x="108" y="46"/>
                  <a:pt x="108" y="46"/>
                </a:cubicBezTo>
                <a:cubicBezTo>
                  <a:pt x="111" y="46"/>
                  <a:pt x="112" y="48"/>
                  <a:pt x="112" y="50"/>
                </a:cubicBezTo>
                <a:cubicBezTo>
                  <a:pt x="112" y="100"/>
                  <a:pt x="112" y="100"/>
                  <a:pt x="112" y="100"/>
                </a:cubicBezTo>
                <a:cubicBezTo>
                  <a:pt x="112" y="102"/>
                  <a:pt x="111" y="104"/>
                  <a:pt x="108" y="104"/>
                </a:cubicBezTo>
                <a:close/>
                <a:moveTo>
                  <a:pt x="45" y="96"/>
                </a:moveTo>
                <a:cubicBezTo>
                  <a:pt x="105" y="96"/>
                  <a:pt x="105" y="96"/>
                  <a:pt x="105" y="96"/>
                </a:cubicBezTo>
                <a:cubicBezTo>
                  <a:pt x="105" y="62"/>
                  <a:pt x="105" y="62"/>
                  <a:pt x="105" y="62"/>
                </a:cubicBezTo>
                <a:cubicBezTo>
                  <a:pt x="77" y="84"/>
                  <a:pt x="77" y="84"/>
                  <a:pt x="77" y="84"/>
                </a:cubicBezTo>
                <a:cubicBezTo>
                  <a:pt x="75" y="85"/>
                  <a:pt x="73" y="85"/>
                  <a:pt x="72" y="84"/>
                </a:cubicBezTo>
                <a:cubicBezTo>
                  <a:pt x="45" y="63"/>
                  <a:pt x="45" y="63"/>
                  <a:pt x="45" y="63"/>
                </a:cubicBezTo>
                <a:lnTo>
                  <a:pt x="45" y="96"/>
                </a:lnTo>
                <a:close/>
                <a:moveTo>
                  <a:pt x="46" y="54"/>
                </a:moveTo>
                <a:cubicBezTo>
                  <a:pt x="74" y="76"/>
                  <a:pt x="74" y="76"/>
                  <a:pt x="74" y="76"/>
                </a:cubicBezTo>
                <a:cubicBezTo>
                  <a:pt x="103" y="54"/>
                  <a:pt x="103" y="54"/>
                  <a:pt x="103" y="54"/>
                </a:cubicBezTo>
                <a:lnTo>
                  <a:pt x="46" y="54"/>
                </a:lnTo>
                <a:close/>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chemeClr val="accent3"/>
          </a:solidFill>
          <a:ln>
            <a:solidFill>
              <a:schemeClr val="accent3"/>
            </a:solidFill>
          </a:ln>
          <a:extLst/>
        </p:spPr>
        <p:txBody>
          <a:bodyPr vert="horz" wrap="square" lIns="91433" tIns="45716" rIns="91433" bIns="45716" numCol="1" anchor="t" anchorCtr="0" compatLnSpc="1">
            <a:prstTxWarp prst="textNoShape">
              <a:avLst/>
            </a:prstTxWarp>
          </a:bodyPr>
          <a:lstStyle/>
          <a:p>
            <a:pPr defTabSz="914133"/>
            <a:endParaRPr lang="en-US" sz="1765" dirty="0">
              <a:solidFill>
                <a:srgbClr val="000000"/>
              </a:solidFill>
            </a:endParaRPr>
          </a:p>
        </p:txBody>
      </p:sp>
      <p:sp>
        <p:nvSpPr>
          <p:cNvPr id="50" name="Freeform 99"/>
          <p:cNvSpPr>
            <a:spLocks noChangeAspect="1"/>
          </p:cNvSpPr>
          <p:nvPr/>
        </p:nvSpPr>
        <p:spPr bwMode="black">
          <a:xfrm>
            <a:off x="7261557" y="2781276"/>
            <a:ext cx="318649" cy="208672"/>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3"/>
          </a:solidFill>
          <a:ln>
            <a:solidFill>
              <a:schemeClr val="accent3"/>
            </a:solidFill>
          </a:ln>
          <a:extLst/>
        </p:spPr>
        <p:txBody>
          <a:bodyPr vert="horz" wrap="square" lIns="91433" tIns="45716" rIns="91433" bIns="45716" numCol="1" anchor="t" anchorCtr="0" compatLnSpc="1">
            <a:prstTxWarp prst="textNoShape">
              <a:avLst/>
            </a:prstTxWarp>
          </a:bodyPr>
          <a:lstStyle/>
          <a:p>
            <a:pPr defTabSz="914133"/>
            <a:r>
              <a:rPr lang="en-US" sz="1765" dirty="0">
                <a:solidFill>
                  <a:srgbClr val="000000"/>
                </a:solidFill>
              </a:rPr>
              <a:t>  </a:t>
            </a:r>
          </a:p>
        </p:txBody>
      </p:sp>
      <p:sp>
        <p:nvSpPr>
          <p:cNvPr id="53" name="Freeform 23"/>
          <p:cNvSpPr>
            <a:spLocks noChangeAspect="1" noEditPoints="1"/>
          </p:cNvSpPr>
          <p:nvPr/>
        </p:nvSpPr>
        <p:spPr bwMode="black">
          <a:xfrm>
            <a:off x="6853246" y="3915857"/>
            <a:ext cx="437987" cy="439754"/>
          </a:xfrm>
          <a:custGeom>
            <a:avLst/>
            <a:gdLst>
              <a:gd name="T0" fmla="*/ 108 w 150"/>
              <a:gd name="T1" fmla="*/ 104 h 150"/>
              <a:gd name="T2" fmla="*/ 42 w 150"/>
              <a:gd name="T3" fmla="*/ 104 h 150"/>
              <a:gd name="T4" fmla="*/ 38 w 150"/>
              <a:gd name="T5" fmla="*/ 100 h 150"/>
              <a:gd name="T6" fmla="*/ 38 w 150"/>
              <a:gd name="T7" fmla="*/ 50 h 150"/>
              <a:gd name="T8" fmla="*/ 42 w 150"/>
              <a:gd name="T9" fmla="*/ 46 h 150"/>
              <a:gd name="T10" fmla="*/ 108 w 150"/>
              <a:gd name="T11" fmla="*/ 46 h 150"/>
              <a:gd name="T12" fmla="*/ 112 w 150"/>
              <a:gd name="T13" fmla="*/ 50 h 150"/>
              <a:gd name="T14" fmla="*/ 112 w 150"/>
              <a:gd name="T15" fmla="*/ 100 h 150"/>
              <a:gd name="T16" fmla="*/ 108 w 150"/>
              <a:gd name="T17" fmla="*/ 104 h 150"/>
              <a:gd name="T18" fmla="*/ 45 w 150"/>
              <a:gd name="T19" fmla="*/ 96 h 150"/>
              <a:gd name="T20" fmla="*/ 105 w 150"/>
              <a:gd name="T21" fmla="*/ 96 h 150"/>
              <a:gd name="T22" fmla="*/ 105 w 150"/>
              <a:gd name="T23" fmla="*/ 62 h 150"/>
              <a:gd name="T24" fmla="*/ 77 w 150"/>
              <a:gd name="T25" fmla="*/ 84 h 150"/>
              <a:gd name="T26" fmla="*/ 72 w 150"/>
              <a:gd name="T27" fmla="*/ 84 h 150"/>
              <a:gd name="T28" fmla="*/ 45 w 150"/>
              <a:gd name="T29" fmla="*/ 63 h 150"/>
              <a:gd name="T30" fmla="*/ 45 w 150"/>
              <a:gd name="T31" fmla="*/ 96 h 150"/>
              <a:gd name="T32" fmla="*/ 46 w 150"/>
              <a:gd name="T33" fmla="*/ 54 h 150"/>
              <a:gd name="T34" fmla="*/ 74 w 150"/>
              <a:gd name="T35" fmla="*/ 76 h 150"/>
              <a:gd name="T36" fmla="*/ 103 w 150"/>
              <a:gd name="T37" fmla="*/ 54 h 150"/>
              <a:gd name="T38" fmla="*/ 46 w 150"/>
              <a:gd name="T39" fmla="*/ 54 h 150"/>
              <a:gd name="T40" fmla="*/ 75 w 150"/>
              <a:gd name="T41" fmla="*/ 10 h 150"/>
              <a:gd name="T42" fmla="*/ 10 w 150"/>
              <a:gd name="T43" fmla="*/ 75 h 150"/>
              <a:gd name="T44" fmla="*/ 75 w 150"/>
              <a:gd name="T45" fmla="*/ 140 h 150"/>
              <a:gd name="T46" fmla="*/ 140 w 150"/>
              <a:gd name="T47" fmla="*/ 75 h 150"/>
              <a:gd name="T48" fmla="*/ 75 w 150"/>
              <a:gd name="T49" fmla="*/ 10 h 150"/>
              <a:gd name="T50" fmla="*/ 75 w 150"/>
              <a:gd name="T51" fmla="*/ 0 h 150"/>
              <a:gd name="T52" fmla="*/ 150 w 150"/>
              <a:gd name="T53" fmla="*/ 75 h 150"/>
              <a:gd name="T54" fmla="*/ 75 w 150"/>
              <a:gd name="T55" fmla="*/ 150 h 150"/>
              <a:gd name="T56" fmla="*/ 0 w 150"/>
              <a:gd name="T57" fmla="*/ 75 h 150"/>
              <a:gd name="T58" fmla="*/ 75 w 150"/>
              <a:gd name="T5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0" h="150">
                <a:moveTo>
                  <a:pt x="108" y="104"/>
                </a:moveTo>
                <a:cubicBezTo>
                  <a:pt x="42" y="104"/>
                  <a:pt x="42" y="104"/>
                  <a:pt x="42" y="104"/>
                </a:cubicBezTo>
                <a:cubicBezTo>
                  <a:pt x="39" y="104"/>
                  <a:pt x="38" y="102"/>
                  <a:pt x="38" y="100"/>
                </a:cubicBezTo>
                <a:cubicBezTo>
                  <a:pt x="38" y="50"/>
                  <a:pt x="38" y="50"/>
                  <a:pt x="38" y="50"/>
                </a:cubicBezTo>
                <a:cubicBezTo>
                  <a:pt x="38" y="48"/>
                  <a:pt x="39" y="46"/>
                  <a:pt x="42" y="46"/>
                </a:cubicBezTo>
                <a:cubicBezTo>
                  <a:pt x="108" y="46"/>
                  <a:pt x="108" y="46"/>
                  <a:pt x="108" y="46"/>
                </a:cubicBezTo>
                <a:cubicBezTo>
                  <a:pt x="111" y="46"/>
                  <a:pt x="112" y="48"/>
                  <a:pt x="112" y="50"/>
                </a:cubicBezTo>
                <a:cubicBezTo>
                  <a:pt x="112" y="100"/>
                  <a:pt x="112" y="100"/>
                  <a:pt x="112" y="100"/>
                </a:cubicBezTo>
                <a:cubicBezTo>
                  <a:pt x="112" y="102"/>
                  <a:pt x="111" y="104"/>
                  <a:pt x="108" y="104"/>
                </a:cubicBezTo>
                <a:close/>
                <a:moveTo>
                  <a:pt x="45" y="96"/>
                </a:moveTo>
                <a:cubicBezTo>
                  <a:pt x="105" y="96"/>
                  <a:pt x="105" y="96"/>
                  <a:pt x="105" y="96"/>
                </a:cubicBezTo>
                <a:cubicBezTo>
                  <a:pt x="105" y="62"/>
                  <a:pt x="105" y="62"/>
                  <a:pt x="105" y="62"/>
                </a:cubicBezTo>
                <a:cubicBezTo>
                  <a:pt x="77" y="84"/>
                  <a:pt x="77" y="84"/>
                  <a:pt x="77" y="84"/>
                </a:cubicBezTo>
                <a:cubicBezTo>
                  <a:pt x="75" y="85"/>
                  <a:pt x="73" y="85"/>
                  <a:pt x="72" y="84"/>
                </a:cubicBezTo>
                <a:cubicBezTo>
                  <a:pt x="45" y="63"/>
                  <a:pt x="45" y="63"/>
                  <a:pt x="45" y="63"/>
                </a:cubicBezTo>
                <a:lnTo>
                  <a:pt x="45" y="96"/>
                </a:lnTo>
                <a:close/>
                <a:moveTo>
                  <a:pt x="46" y="54"/>
                </a:moveTo>
                <a:cubicBezTo>
                  <a:pt x="74" y="76"/>
                  <a:pt x="74" y="76"/>
                  <a:pt x="74" y="76"/>
                </a:cubicBezTo>
                <a:cubicBezTo>
                  <a:pt x="103" y="54"/>
                  <a:pt x="103" y="54"/>
                  <a:pt x="103" y="54"/>
                </a:cubicBezTo>
                <a:lnTo>
                  <a:pt x="46" y="54"/>
                </a:lnTo>
                <a:close/>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rgbClr val="660066"/>
          </a:solidFill>
          <a:ln>
            <a:solidFill>
              <a:srgbClr val="660066"/>
            </a:solidFill>
          </a:ln>
          <a:extLst/>
        </p:spPr>
        <p:txBody>
          <a:bodyPr vert="horz" wrap="square" lIns="91433" tIns="45716" rIns="91433" bIns="45716" numCol="1" anchor="t" anchorCtr="0" compatLnSpc="1">
            <a:prstTxWarp prst="textNoShape">
              <a:avLst/>
            </a:prstTxWarp>
          </a:bodyPr>
          <a:lstStyle/>
          <a:p>
            <a:pPr defTabSz="914133"/>
            <a:endParaRPr lang="en-US" sz="1765" dirty="0">
              <a:solidFill>
                <a:srgbClr val="000000"/>
              </a:solidFill>
            </a:endParaRPr>
          </a:p>
        </p:txBody>
      </p:sp>
      <p:sp>
        <p:nvSpPr>
          <p:cNvPr id="54" name="Freeform 99"/>
          <p:cNvSpPr>
            <a:spLocks noChangeAspect="1"/>
          </p:cNvSpPr>
          <p:nvPr/>
        </p:nvSpPr>
        <p:spPr bwMode="black">
          <a:xfrm>
            <a:off x="7261556" y="3990559"/>
            <a:ext cx="328485" cy="21511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rgbClr val="660066"/>
          </a:solidFill>
          <a:ln>
            <a:solidFill>
              <a:srgbClr val="660066"/>
            </a:solidFill>
          </a:ln>
          <a:extLst/>
        </p:spPr>
        <p:txBody>
          <a:bodyPr vert="horz" wrap="square" lIns="91433" tIns="45716" rIns="91433" bIns="45716" numCol="1" anchor="t" anchorCtr="0" compatLnSpc="1">
            <a:prstTxWarp prst="textNoShape">
              <a:avLst/>
            </a:prstTxWarp>
          </a:bodyPr>
          <a:lstStyle/>
          <a:p>
            <a:pPr defTabSz="914133"/>
            <a:r>
              <a:rPr lang="en-US" sz="1765" dirty="0">
                <a:solidFill>
                  <a:srgbClr val="000000"/>
                </a:solidFill>
              </a:rPr>
              <a:t>  </a:t>
            </a:r>
          </a:p>
        </p:txBody>
      </p:sp>
      <p:sp>
        <p:nvSpPr>
          <p:cNvPr id="57" name="Freeform 23"/>
          <p:cNvSpPr>
            <a:spLocks noChangeAspect="1" noEditPoints="1"/>
          </p:cNvSpPr>
          <p:nvPr/>
        </p:nvSpPr>
        <p:spPr bwMode="black">
          <a:xfrm>
            <a:off x="6843021" y="5036388"/>
            <a:ext cx="437987" cy="439754"/>
          </a:xfrm>
          <a:custGeom>
            <a:avLst/>
            <a:gdLst>
              <a:gd name="T0" fmla="*/ 108 w 150"/>
              <a:gd name="T1" fmla="*/ 104 h 150"/>
              <a:gd name="T2" fmla="*/ 42 w 150"/>
              <a:gd name="T3" fmla="*/ 104 h 150"/>
              <a:gd name="T4" fmla="*/ 38 w 150"/>
              <a:gd name="T5" fmla="*/ 100 h 150"/>
              <a:gd name="T6" fmla="*/ 38 w 150"/>
              <a:gd name="T7" fmla="*/ 50 h 150"/>
              <a:gd name="T8" fmla="*/ 42 w 150"/>
              <a:gd name="T9" fmla="*/ 46 h 150"/>
              <a:gd name="T10" fmla="*/ 108 w 150"/>
              <a:gd name="T11" fmla="*/ 46 h 150"/>
              <a:gd name="T12" fmla="*/ 112 w 150"/>
              <a:gd name="T13" fmla="*/ 50 h 150"/>
              <a:gd name="T14" fmla="*/ 112 w 150"/>
              <a:gd name="T15" fmla="*/ 100 h 150"/>
              <a:gd name="T16" fmla="*/ 108 w 150"/>
              <a:gd name="T17" fmla="*/ 104 h 150"/>
              <a:gd name="T18" fmla="*/ 45 w 150"/>
              <a:gd name="T19" fmla="*/ 96 h 150"/>
              <a:gd name="T20" fmla="*/ 105 w 150"/>
              <a:gd name="T21" fmla="*/ 96 h 150"/>
              <a:gd name="T22" fmla="*/ 105 w 150"/>
              <a:gd name="T23" fmla="*/ 62 h 150"/>
              <a:gd name="T24" fmla="*/ 77 w 150"/>
              <a:gd name="T25" fmla="*/ 84 h 150"/>
              <a:gd name="T26" fmla="*/ 72 w 150"/>
              <a:gd name="T27" fmla="*/ 84 h 150"/>
              <a:gd name="T28" fmla="*/ 45 w 150"/>
              <a:gd name="T29" fmla="*/ 63 h 150"/>
              <a:gd name="T30" fmla="*/ 45 w 150"/>
              <a:gd name="T31" fmla="*/ 96 h 150"/>
              <a:gd name="T32" fmla="*/ 46 w 150"/>
              <a:gd name="T33" fmla="*/ 54 h 150"/>
              <a:gd name="T34" fmla="*/ 74 w 150"/>
              <a:gd name="T35" fmla="*/ 76 h 150"/>
              <a:gd name="T36" fmla="*/ 103 w 150"/>
              <a:gd name="T37" fmla="*/ 54 h 150"/>
              <a:gd name="T38" fmla="*/ 46 w 150"/>
              <a:gd name="T39" fmla="*/ 54 h 150"/>
              <a:gd name="T40" fmla="*/ 75 w 150"/>
              <a:gd name="T41" fmla="*/ 10 h 150"/>
              <a:gd name="T42" fmla="*/ 10 w 150"/>
              <a:gd name="T43" fmla="*/ 75 h 150"/>
              <a:gd name="T44" fmla="*/ 75 w 150"/>
              <a:gd name="T45" fmla="*/ 140 h 150"/>
              <a:gd name="T46" fmla="*/ 140 w 150"/>
              <a:gd name="T47" fmla="*/ 75 h 150"/>
              <a:gd name="T48" fmla="*/ 75 w 150"/>
              <a:gd name="T49" fmla="*/ 10 h 150"/>
              <a:gd name="T50" fmla="*/ 75 w 150"/>
              <a:gd name="T51" fmla="*/ 0 h 150"/>
              <a:gd name="T52" fmla="*/ 150 w 150"/>
              <a:gd name="T53" fmla="*/ 75 h 150"/>
              <a:gd name="T54" fmla="*/ 75 w 150"/>
              <a:gd name="T55" fmla="*/ 150 h 150"/>
              <a:gd name="T56" fmla="*/ 0 w 150"/>
              <a:gd name="T57" fmla="*/ 75 h 150"/>
              <a:gd name="T58" fmla="*/ 75 w 150"/>
              <a:gd name="T5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0" h="150">
                <a:moveTo>
                  <a:pt x="108" y="104"/>
                </a:moveTo>
                <a:cubicBezTo>
                  <a:pt x="42" y="104"/>
                  <a:pt x="42" y="104"/>
                  <a:pt x="42" y="104"/>
                </a:cubicBezTo>
                <a:cubicBezTo>
                  <a:pt x="39" y="104"/>
                  <a:pt x="38" y="102"/>
                  <a:pt x="38" y="100"/>
                </a:cubicBezTo>
                <a:cubicBezTo>
                  <a:pt x="38" y="50"/>
                  <a:pt x="38" y="50"/>
                  <a:pt x="38" y="50"/>
                </a:cubicBezTo>
                <a:cubicBezTo>
                  <a:pt x="38" y="48"/>
                  <a:pt x="39" y="46"/>
                  <a:pt x="42" y="46"/>
                </a:cubicBezTo>
                <a:cubicBezTo>
                  <a:pt x="108" y="46"/>
                  <a:pt x="108" y="46"/>
                  <a:pt x="108" y="46"/>
                </a:cubicBezTo>
                <a:cubicBezTo>
                  <a:pt x="111" y="46"/>
                  <a:pt x="112" y="48"/>
                  <a:pt x="112" y="50"/>
                </a:cubicBezTo>
                <a:cubicBezTo>
                  <a:pt x="112" y="100"/>
                  <a:pt x="112" y="100"/>
                  <a:pt x="112" y="100"/>
                </a:cubicBezTo>
                <a:cubicBezTo>
                  <a:pt x="112" y="102"/>
                  <a:pt x="111" y="104"/>
                  <a:pt x="108" y="104"/>
                </a:cubicBezTo>
                <a:close/>
                <a:moveTo>
                  <a:pt x="45" y="96"/>
                </a:moveTo>
                <a:cubicBezTo>
                  <a:pt x="105" y="96"/>
                  <a:pt x="105" y="96"/>
                  <a:pt x="105" y="96"/>
                </a:cubicBezTo>
                <a:cubicBezTo>
                  <a:pt x="105" y="62"/>
                  <a:pt x="105" y="62"/>
                  <a:pt x="105" y="62"/>
                </a:cubicBezTo>
                <a:cubicBezTo>
                  <a:pt x="77" y="84"/>
                  <a:pt x="77" y="84"/>
                  <a:pt x="77" y="84"/>
                </a:cubicBezTo>
                <a:cubicBezTo>
                  <a:pt x="75" y="85"/>
                  <a:pt x="73" y="85"/>
                  <a:pt x="72" y="84"/>
                </a:cubicBezTo>
                <a:cubicBezTo>
                  <a:pt x="45" y="63"/>
                  <a:pt x="45" y="63"/>
                  <a:pt x="45" y="63"/>
                </a:cubicBezTo>
                <a:lnTo>
                  <a:pt x="45" y="96"/>
                </a:lnTo>
                <a:close/>
                <a:moveTo>
                  <a:pt x="46" y="54"/>
                </a:moveTo>
                <a:cubicBezTo>
                  <a:pt x="74" y="76"/>
                  <a:pt x="74" y="76"/>
                  <a:pt x="74" y="76"/>
                </a:cubicBezTo>
                <a:cubicBezTo>
                  <a:pt x="103" y="54"/>
                  <a:pt x="103" y="54"/>
                  <a:pt x="103" y="54"/>
                </a:cubicBezTo>
                <a:lnTo>
                  <a:pt x="46" y="54"/>
                </a:lnTo>
                <a:close/>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chemeClr val="accent2"/>
          </a:solidFill>
          <a:ln>
            <a:solidFill>
              <a:schemeClr val="accent2"/>
            </a:solidFill>
          </a:ln>
          <a:extLst/>
        </p:spPr>
        <p:txBody>
          <a:bodyPr vert="horz" wrap="square" lIns="91433" tIns="45716" rIns="91433" bIns="45716" numCol="1" anchor="t" anchorCtr="0" compatLnSpc="1">
            <a:prstTxWarp prst="textNoShape">
              <a:avLst/>
            </a:prstTxWarp>
          </a:bodyPr>
          <a:lstStyle/>
          <a:p>
            <a:pPr defTabSz="914133"/>
            <a:endParaRPr lang="en-US" sz="1765" dirty="0">
              <a:solidFill>
                <a:srgbClr val="000000"/>
              </a:solidFill>
            </a:endParaRPr>
          </a:p>
        </p:txBody>
      </p:sp>
      <p:sp>
        <p:nvSpPr>
          <p:cNvPr id="58" name="Freeform 99"/>
          <p:cNvSpPr>
            <a:spLocks noChangeAspect="1"/>
          </p:cNvSpPr>
          <p:nvPr/>
        </p:nvSpPr>
        <p:spPr bwMode="black">
          <a:xfrm>
            <a:off x="7261556" y="5142397"/>
            <a:ext cx="363675" cy="238157"/>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accent2"/>
            </a:solidFill>
          </a:ln>
          <a:extLst/>
        </p:spPr>
        <p:txBody>
          <a:bodyPr vert="horz" wrap="square" lIns="91433" tIns="45716" rIns="91433" bIns="45716" numCol="1" anchor="t" anchorCtr="0" compatLnSpc="1">
            <a:prstTxWarp prst="textNoShape">
              <a:avLst/>
            </a:prstTxWarp>
          </a:bodyPr>
          <a:lstStyle/>
          <a:p>
            <a:pPr defTabSz="914133"/>
            <a:r>
              <a:rPr lang="en-US" sz="1765" dirty="0">
                <a:solidFill>
                  <a:srgbClr val="000000"/>
                </a:solidFill>
              </a:rPr>
              <a:t>  </a:t>
            </a:r>
          </a:p>
        </p:txBody>
      </p:sp>
      <p:pic>
        <p:nvPicPr>
          <p:cNvPr id="63" name="Picture 62" descr="iPhone-1.png"/>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540240" y="1456855"/>
            <a:ext cx="796822" cy="796822"/>
          </a:xfrm>
          <a:prstGeom prst="rect">
            <a:avLst/>
          </a:prstGeom>
        </p:spPr>
      </p:pic>
      <p:pic>
        <p:nvPicPr>
          <p:cNvPr id="64" name="Picture 63" descr="iPhone-1.png"/>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212559" y="1849100"/>
            <a:ext cx="796822" cy="796822"/>
          </a:xfrm>
          <a:prstGeom prst="rect">
            <a:avLst/>
          </a:prstGeom>
        </p:spPr>
      </p:pic>
      <p:sp>
        <p:nvSpPr>
          <p:cNvPr id="65" name="Rectangle 64"/>
          <p:cNvSpPr/>
          <p:nvPr/>
        </p:nvSpPr>
        <p:spPr>
          <a:xfrm>
            <a:off x="7764346" y="1656061"/>
            <a:ext cx="324128" cy="394082"/>
          </a:xfrm>
          <a:prstGeom prst="rect">
            <a:avLst/>
          </a:prstGeom>
        </p:spPr>
        <p:txBody>
          <a:bodyPr wrap="none">
            <a:spAutoFit/>
          </a:bodyPr>
          <a:lstStyle/>
          <a:p>
            <a:pPr defTabSz="914133"/>
            <a:r>
              <a:rPr lang="en-US" sz="1961" b="1" dirty="0">
                <a:solidFill>
                  <a:srgbClr val="00BCF2"/>
                </a:solidFill>
                <a:latin typeface="Lucida Grande"/>
                <a:ea typeface="Lucida Grande"/>
                <a:cs typeface="Lucida Grande"/>
              </a:rPr>
              <a:t>$</a:t>
            </a:r>
            <a:endParaRPr lang="en-US" sz="1961" dirty="0">
              <a:solidFill>
                <a:srgbClr val="00BCF2"/>
              </a:solidFill>
            </a:endParaRPr>
          </a:p>
        </p:txBody>
      </p:sp>
      <p:sp>
        <p:nvSpPr>
          <p:cNvPr id="66" name="Rectangle 65"/>
          <p:cNvSpPr/>
          <p:nvPr/>
        </p:nvSpPr>
        <p:spPr>
          <a:xfrm>
            <a:off x="8436665" y="2029571"/>
            <a:ext cx="324128" cy="394082"/>
          </a:xfrm>
          <a:prstGeom prst="rect">
            <a:avLst/>
          </a:prstGeom>
        </p:spPr>
        <p:txBody>
          <a:bodyPr wrap="none">
            <a:spAutoFit/>
          </a:bodyPr>
          <a:lstStyle/>
          <a:p>
            <a:pPr defTabSz="914133"/>
            <a:r>
              <a:rPr lang="en-US" sz="1961" b="1" dirty="0">
                <a:solidFill>
                  <a:srgbClr val="00BCF2"/>
                </a:solidFill>
                <a:latin typeface="Lucida Grande"/>
                <a:ea typeface="Lucida Grande"/>
                <a:cs typeface="Lucida Grande"/>
              </a:rPr>
              <a:t>¥</a:t>
            </a:r>
            <a:endParaRPr lang="en-US" sz="1961" dirty="0">
              <a:solidFill>
                <a:srgbClr val="00BCF2"/>
              </a:solidFill>
            </a:endParaRPr>
          </a:p>
        </p:txBody>
      </p:sp>
      <p:pic>
        <p:nvPicPr>
          <p:cNvPr id="67" name="Picture 66" descr="iPhone-1.png"/>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492146" y="2496518"/>
            <a:ext cx="796822" cy="796822"/>
          </a:xfrm>
          <a:prstGeom prst="rect">
            <a:avLst/>
          </a:prstGeom>
        </p:spPr>
      </p:pic>
      <p:pic>
        <p:nvPicPr>
          <p:cNvPr id="68" name="Picture 67" descr="iPhone-1.png"/>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77261" y="2969631"/>
            <a:ext cx="796822" cy="796822"/>
          </a:xfrm>
          <a:prstGeom prst="rect">
            <a:avLst/>
          </a:prstGeom>
        </p:spPr>
      </p:pic>
      <p:sp>
        <p:nvSpPr>
          <p:cNvPr id="69" name="Rectangle 68"/>
          <p:cNvSpPr/>
          <p:nvPr/>
        </p:nvSpPr>
        <p:spPr>
          <a:xfrm>
            <a:off x="8313869" y="3150102"/>
            <a:ext cx="324128" cy="394082"/>
          </a:xfrm>
          <a:prstGeom prst="rect">
            <a:avLst/>
          </a:prstGeom>
        </p:spPr>
        <p:txBody>
          <a:bodyPr wrap="none">
            <a:spAutoFit/>
          </a:bodyPr>
          <a:lstStyle/>
          <a:p>
            <a:pPr defTabSz="914133"/>
            <a:r>
              <a:rPr lang="en-US" sz="1961" b="1" dirty="0">
                <a:solidFill>
                  <a:srgbClr val="7FBA00"/>
                </a:solidFill>
                <a:latin typeface="Lucida Grande"/>
                <a:ea typeface="Lucida Grande"/>
                <a:cs typeface="Lucida Grande"/>
              </a:rPr>
              <a:t>¥</a:t>
            </a:r>
            <a:endParaRPr lang="en-US" sz="1961" dirty="0">
              <a:solidFill>
                <a:srgbClr val="7FBA00"/>
              </a:solidFill>
            </a:endParaRPr>
          </a:p>
        </p:txBody>
      </p:sp>
      <p:pic>
        <p:nvPicPr>
          <p:cNvPr id="70" name="Picture 2" descr="\\MAGNUM\Projects\Microsoft\Cloud Power FY12\Design\ICONS_PNG\Devices.png"/>
          <p:cNvPicPr>
            <a:picLocks noChangeAspect="1" noChangeArrowheads="1"/>
          </p:cNvPicPr>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4700"/>
                    </a14:imgEffect>
                  </a14:imgLayer>
                </a14:imgProps>
              </a:ext>
            </a:extLst>
          </a:blip>
          <a:srcRect l="2000" t="50000" r="46000" b="4000"/>
          <a:stretch>
            <a:fillRect/>
          </a:stretch>
        </p:blipFill>
        <p:spPr bwMode="auto">
          <a:xfrm>
            <a:off x="7590043" y="4812282"/>
            <a:ext cx="1045828" cy="924916"/>
          </a:xfrm>
          <a:prstGeom prst="rect">
            <a:avLst/>
          </a:prstGeom>
          <a:noFill/>
          <a:ln>
            <a:noFill/>
          </a:ln>
        </p:spPr>
      </p:pic>
      <p:pic>
        <p:nvPicPr>
          <p:cNvPr id="71" name="Picture 2" descr="\\MAGNUM\Projects\Microsoft\Cloud Power FY12\Design\ICONS_PNG\Devices.png"/>
          <p:cNvPicPr>
            <a:picLocks noChangeAspect="1" noChangeArrowheads="1"/>
          </p:cNvPicPr>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6">
                    <a14:imgEffect>
                      <a14:colorTemperature colorTemp="4700"/>
                    </a14:imgEffect>
                  </a14:imgLayer>
                </a14:imgProps>
              </a:ext>
            </a:extLst>
          </a:blip>
          <a:srcRect l="2000" t="50000" r="46000" b="4000"/>
          <a:stretch>
            <a:fillRect/>
          </a:stretch>
        </p:blipFill>
        <p:spPr bwMode="auto">
          <a:xfrm>
            <a:off x="8365505" y="5232003"/>
            <a:ext cx="1045828" cy="924916"/>
          </a:xfrm>
          <a:prstGeom prst="rect">
            <a:avLst/>
          </a:prstGeom>
          <a:noFill/>
          <a:ln>
            <a:noFill/>
          </a:ln>
        </p:spPr>
      </p:pic>
      <p:sp>
        <p:nvSpPr>
          <p:cNvPr id="72" name="Rectangle 71"/>
          <p:cNvSpPr/>
          <p:nvPr/>
        </p:nvSpPr>
        <p:spPr>
          <a:xfrm>
            <a:off x="8664313" y="5456110"/>
            <a:ext cx="324128" cy="394082"/>
          </a:xfrm>
          <a:prstGeom prst="rect">
            <a:avLst/>
          </a:prstGeom>
        </p:spPr>
        <p:txBody>
          <a:bodyPr wrap="none">
            <a:spAutoFit/>
          </a:bodyPr>
          <a:lstStyle/>
          <a:p>
            <a:pPr defTabSz="914133"/>
            <a:r>
              <a:rPr lang="en-US" sz="1961" b="1" dirty="0">
                <a:solidFill>
                  <a:srgbClr val="FFFFFF"/>
                </a:solidFill>
                <a:latin typeface="Lucida Grande"/>
                <a:ea typeface="Lucida Grande"/>
                <a:cs typeface="Lucida Grande"/>
              </a:rPr>
              <a:t>$</a:t>
            </a:r>
            <a:endParaRPr lang="en-US" sz="1961" dirty="0">
              <a:solidFill>
                <a:srgbClr val="FFFFFF"/>
              </a:solidFill>
            </a:endParaRPr>
          </a:p>
        </p:txBody>
      </p:sp>
      <p:sp>
        <p:nvSpPr>
          <p:cNvPr id="73" name="Rectangle 72"/>
          <p:cNvSpPr/>
          <p:nvPr/>
        </p:nvSpPr>
        <p:spPr>
          <a:xfrm>
            <a:off x="7917292" y="5036388"/>
            <a:ext cx="324128" cy="394082"/>
          </a:xfrm>
          <a:prstGeom prst="rect">
            <a:avLst/>
          </a:prstGeom>
        </p:spPr>
        <p:txBody>
          <a:bodyPr wrap="none">
            <a:spAutoFit/>
          </a:bodyPr>
          <a:lstStyle/>
          <a:p>
            <a:pPr defTabSz="914133"/>
            <a:r>
              <a:rPr lang="en-US" sz="1961" b="1" dirty="0">
                <a:solidFill>
                  <a:srgbClr val="FFFFFF"/>
                </a:solidFill>
                <a:latin typeface="Lucida Grande"/>
                <a:ea typeface="Lucida Grande"/>
                <a:cs typeface="Lucida Grande"/>
              </a:rPr>
              <a:t>£</a:t>
            </a:r>
            <a:endParaRPr lang="en-US" sz="1961" dirty="0">
              <a:solidFill>
                <a:srgbClr val="FFFFFF"/>
              </a:solidFill>
            </a:endParaRPr>
          </a:p>
        </p:txBody>
      </p:sp>
      <p:grpSp>
        <p:nvGrpSpPr>
          <p:cNvPr id="74" name="Group 73"/>
          <p:cNvGrpSpPr/>
          <p:nvPr/>
        </p:nvGrpSpPr>
        <p:grpSpPr>
          <a:xfrm>
            <a:off x="7440638" y="3666201"/>
            <a:ext cx="1409196" cy="1370188"/>
            <a:chOff x="10256837" y="4156196"/>
            <a:chExt cx="1437453" cy="1397663"/>
          </a:xfrm>
        </p:grpSpPr>
        <p:pic>
          <p:nvPicPr>
            <p:cNvPr id="75" name="Picture 2" descr="\\MAGNUM\Projects\Microsoft\Cloud Power FY12\Design\ICONS_PNG\Devices.png"/>
            <p:cNvPicPr>
              <a:picLocks noChangeAspect="1" noChangeArrowheads="1"/>
            </p:cNvPicPr>
            <p:nvPr/>
          </p:nvPicPr>
          <p:blipFill>
            <a:blip r:embed="rId7" cstate="print">
              <a:duotone>
                <a:prstClr val="black"/>
                <a:srgbClr val="FF00FF">
                  <a:tint val="45000"/>
                  <a:satMod val="400000"/>
                </a:srgbClr>
              </a:duotone>
            </a:blip>
            <a:srcRect l="56000" t="50000" r="10000" b="4000"/>
            <a:stretch>
              <a:fillRect/>
            </a:stretch>
          </p:blipFill>
          <p:spPr bwMode="auto">
            <a:xfrm>
              <a:off x="10256837" y="4156196"/>
              <a:ext cx="751653" cy="1016663"/>
            </a:xfrm>
            <a:prstGeom prst="rect">
              <a:avLst/>
            </a:prstGeom>
            <a:noFill/>
            <a:ln>
              <a:noFill/>
            </a:ln>
          </p:spPr>
        </p:pic>
        <p:pic>
          <p:nvPicPr>
            <p:cNvPr id="77" name="Picture 2" descr="\\MAGNUM\Projects\Microsoft\Cloud Power FY12\Design\ICONS_PNG\Devices.png"/>
            <p:cNvPicPr>
              <a:picLocks noChangeAspect="1" noChangeArrowheads="1"/>
            </p:cNvPicPr>
            <p:nvPr/>
          </p:nvPicPr>
          <p:blipFill>
            <a:blip r:embed="rId7" cstate="print">
              <a:duotone>
                <a:prstClr val="black"/>
                <a:srgbClr val="FF00FF">
                  <a:tint val="45000"/>
                  <a:satMod val="400000"/>
                </a:srgbClr>
              </a:duotone>
            </a:blip>
            <a:srcRect l="56000" t="50000" r="10000" b="4000"/>
            <a:stretch>
              <a:fillRect/>
            </a:stretch>
          </p:blipFill>
          <p:spPr bwMode="auto">
            <a:xfrm>
              <a:off x="10942637" y="4537196"/>
              <a:ext cx="751653" cy="1016663"/>
            </a:xfrm>
            <a:prstGeom prst="rect">
              <a:avLst/>
            </a:prstGeom>
            <a:noFill/>
            <a:ln>
              <a:noFill/>
            </a:ln>
          </p:spPr>
        </p:pic>
        <p:sp>
          <p:nvSpPr>
            <p:cNvPr id="78" name="Rectangle 77"/>
            <p:cNvSpPr/>
            <p:nvPr/>
          </p:nvSpPr>
          <p:spPr bwMode="auto">
            <a:xfrm>
              <a:off x="10485437" y="4335462"/>
              <a:ext cx="304800" cy="6096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p:cNvSpPr/>
            <p:nvPr/>
          </p:nvSpPr>
          <p:spPr bwMode="auto">
            <a:xfrm>
              <a:off x="11171237" y="4716462"/>
              <a:ext cx="304800" cy="6096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0" name="Rectangle 79"/>
          <p:cNvSpPr/>
          <p:nvPr/>
        </p:nvSpPr>
        <p:spPr>
          <a:xfrm>
            <a:off x="7676130" y="3915857"/>
            <a:ext cx="324128" cy="394082"/>
          </a:xfrm>
          <a:prstGeom prst="rect">
            <a:avLst/>
          </a:prstGeom>
          <a:noFill/>
        </p:spPr>
        <p:txBody>
          <a:bodyPr wrap="none">
            <a:spAutoFit/>
          </a:bodyPr>
          <a:lstStyle/>
          <a:p>
            <a:pPr algn="ctr" defTabSz="914133"/>
            <a:r>
              <a:rPr lang="en-US" sz="1961" b="1" dirty="0">
                <a:solidFill>
                  <a:srgbClr val="660066"/>
                </a:solidFill>
                <a:latin typeface="Lucida Grande"/>
                <a:ea typeface="Lucida Grande"/>
                <a:cs typeface="Lucida Grande"/>
              </a:rPr>
              <a:t>€</a:t>
            </a:r>
            <a:endParaRPr lang="en-US" sz="1961" dirty="0">
              <a:solidFill>
                <a:srgbClr val="660066"/>
              </a:solidFill>
            </a:endParaRPr>
          </a:p>
        </p:txBody>
      </p:sp>
      <p:sp>
        <p:nvSpPr>
          <p:cNvPr id="81" name="Rectangle 80"/>
          <p:cNvSpPr/>
          <p:nvPr/>
        </p:nvSpPr>
        <p:spPr>
          <a:xfrm>
            <a:off x="8348449" y="4289368"/>
            <a:ext cx="324128" cy="394082"/>
          </a:xfrm>
          <a:prstGeom prst="rect">
            <a:avLst/>
          </a:prstGeom>
        </p:spPr>
        <p:txBody>
          <a:bodyPr wrap="none">
            <a:spAutoFit/>
          </a:bodyPr>
          <a:lstStyle/>
          <a:p>
            <a:pPr algn="ctr" defTabSz="914133"/>
            <a:r>
              <a:rPr lang="en-US" sz="1961" b="1" dirty="0">
                <a:solidFill>
                  <a:srgbClr val="660066"/>
                </a:solidFill>
                <a:latin typeface="Lucida Grande"/>
                <a:ea typeface="Lucida Grande"/>
                <a:cs typeface="Lucida Grande"/>
              </a:rPr>
              <a:t>$</a:t>
            </a:r>
            <a:endParaRPr lang="en-US" sz="1961" dirty="0">
              <a:solidFill>
                <a:srgbClr val="660066"/>
              </a:solidFill>
            </a:endParaRPr>
          </a:p>
        </p:txBody>
      </p:sp>
      <p:sp>
        <p:nvSpPr>
          <p:cNvPr id="82" name="Rectangle 81"/>
          <p:cNvSpPr/>
          <p:nvPr/>
        </p:nvSpPr>
        <p:spPr>
          <a:xfrm>
            <a:off x="7716253" y="2714458"/>
            <a:ext cx="324128" cy="394082"/>
          </a:xfrm>
          <a:prstGeom prst="rect">
            <a:avLst/>
          </a:prstGeom>
        </p:spPr>
        <p:txBody>
          <a:bodyPr wrap="none">
            <a:spAutoFit/>
          </a:bodyPr>
          <a:lstStyle/>
          <a:p>
            <a:pPr defTabSz="914133"/>
            <a:r>
              <a:rPr lang="en-US" sz="1961" b="1" dirty="0">
                <a:solidFill>
                  <a:srgbClr val="7FBA00"/>
                </a:solidFill>
                <a:latin typeface="Lucida Grande"/>
                <a:ea typeface="Lucida Grande"/>
                <a:cs typeface="Lucida Grande"/>
              </a:rPr>
              <a:t>€</a:t>
            </a:r>
            <a:endParaRPr lang="en-US" sz="1961" dirty="0">
              <a:solidFill>
                <a:srgbClr val="7FBA00"/>
              </a:solidFill>
            </a:endParaRPr>
          </a:p>
        </p:txBody>
      </p:sp>
      <p:pic>
        <p:nvPicPr>
          <p:cNvPr id="6" name="Picture 5"/>
          <p:cNvPicPr>
            <a:picLocks noChangeAspect="1"/>
          </p:cNvPicPr>
          <p:nvPr/>
        </p:nvPicPr>
        <p:blipFill rotWithShape="1">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l="25529" t="19974" r="26263" b="22635"/>
          <a:stretch/>
        </p:blipFill>
        <p:spPr>
          <a:xfrm>
            <a:off x="622180" y="4641942"/>
            <a:ext cx="633886" cy="565357"/>
          </a:xfrm>
          <a:prstGeom prst="rect">
            <a:avLst/>
          </a:prstGeom>
        </p:spPr>
      </p:pic>
      <p:pic>
        <p:nvPicPr>
          <p:cNvPr id="85" name="Picture 84"/>
          <p:cNvPicPr>
            <a:picLocks noChangeAspect="1"/>
          </p:cNvPicPr>
          <p:nvPr/>
        </p:nvPicPr>
        <p:blipFill rotWithShape="1">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l="25529" t="19974" r="26263" b="22635"/>
          <a:stretch/>
        </p:blipFill>
        <p:spPr>
          <a:xfrm>
            <a:off x="1557187" y="5107426"/>
            <a:ext cx="633886" cy="565357"/>
          </a:xfrm>
          <a:prstGeom prst="rect">
            <a:avLst/>
          </a:prstGeom>
        </p:spPr>
      </p:pic>
      <p:pic>
        <p:nvPicPr>
          <p:cNvPr id="86" name="Picture 85"/>
          <p:cNvPicPr>
            <a:picLocks noChangeAspect="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l="25529" t="19974" r="26263" b="22635"/>
          <a:stretch/>
        </p:blipFill>
        <p:spPr>
          <a:xfrm>
            <a:off x="2339325" y="5527919"/>
            <a:ext cx="633886" cy="565357"/>
          </a:xfrm>
          <a:prstGeom prst="rect">
            <a:avLst/>
          </a:prstGeom>
        </p:spPr>
      </p:pic>
      <p:sp>
        <p:nvSpPr>
          <p:cNvPr id="7" name="TextBox 6"/>
          <p:cNvSpPr txBox="1"/>
          <p:nvPr/>
        </p:nvSpPr>
        <p:spPr>
          <a:xfrm>
            <a:off x="1031923" y="4700581"/>
            <a:ext cx="2089539" cy="506901"/>
          </a:xfrm>
          <a:prstGeom prst="rect">
            <a:avLst/>
          </a:prstGeom>
          <a:noFill/>
        </p:spPr>
        <p:txBody>
          <a:bodyPr wrap="square" lIns="179285" tIns="143428" rIns="179285" bIns="143428" rtlCol="0">
            <a:spAutoFit/>
          </a:bodyPr>
          <a:lstStyle/>
          <a:p>
            <a:pPr defTabSz="914133">
              <a:lnSpc>
                <a:spcPct val="90000"/>
              </a:lnSpc>
            </a:pPr>
            <a:r>
              <a:rPr lang="en-US" sz="1568" dirty="0">
                <a:solidFill>
                  <a:srgbClr val="00BCF2"/>
                </a:solidFill>
              </a:rPr>
              <a:t>tag = “female”</a:t>
            </a:r>
          </a:p>
        </p:txBody>
      </p:sp>
      <p:sp>
        <p:nvSpPr>
          <p:cNvPr id="87" name="TextBox 86"/>
          <p:cNvSpPr txBox="1"/>
          <p:nvPr/>
        </p:nvSpPr>
        <p:spPr>
          <a:xfrm>
            <a:off x="1982969" y="5127104"/>
            <a:ext cx="2693692" cy="506901"/>
          </a:xfrm>
          <a:prstGeom prst="rect">
            <a:avLst/>
          </a:prstGeom>
          <a:noFill/>
        </p:spPr>
        <p:txBody>
          <a:bodyPr wrap="square" lIns="179285" tIns="143428" rIns="179285" bIns="143428" rtlCol="0">
            <a:spAutoFit/>
          </a:bodyPr>
          <a:lstStyle/>
          <a:p>
            <a:pPr defTabSz="914133">
              <a:lnSpc>
                <a:spcPct val="90000"/>
              </a:lnSpc>
            </a:pPr>
            <a:r>
              <a:rPr lang="en-US" sz="1568" dirty="0">
                <a:solidFill>
                  <a:srgbClr val="00D8CC"/>
                </a:solidFill>
              </a:rPr>
              <a:t>tag = “Seattle”</a:t>
            </a:r>
          </a:p>
        </p:txBody>
      </p:sp>
      <p:sp>
        <p:nvSpPr>
          <p:cNvPr id="88" name="TextBox 87"/>
          <p:cNvSpPr txBox="1"/>
          <p:nvPr/>
        </p:nvSpPr>
        <p:spPr>
          <a:xfrm>
            <a:off x="2750883" y="5597823"/>
            <a:ext cx="2693692" cy="506901"/>
          </a:xfrm>
          <a:prstGeom prst="rect">
            <a:avLst/>
          </a:prstGeom>
          <a:noFill/>
        </p:spPr>
        <p:txBody>
          <a:bodyPr wrap="square" lIns="179285" tIns="143428" rIns="179285" bIns="143428" rtlCol="0">
            <a:spAutoFit/>
          </a:bodyPr>
          <a:lstStyle/>
          <a:p>
            <a:pPr defTabSz="914133">
              <a:lnSpc>
                <a:spcPct val="90000"/>
              </a:lnSpc>
            </a:pPr>
            <a:r>
              <a:rPr lang="en-US" sz="1568" dirty="0">
                <a:solidFill>
                  <a:srgbClr val="7FBA00"/>
                </a:solidFill>
              </a:rPr>
              <a:t>tag = “vanilla”</a:t>
            </a:r>
          </a:p>
        </p:txBody>
      </p:sp>
      <p:sp>
        <p:nvSpPr>
          <p:cNvPr id="89" name="Rectangle 88"/>
          <p:cNvSpPr/>
          <p:nvPr/>
        </p:nvSpPr>
        <p:spPr bwMode="auto">
          <a:xfrm>
            <a:off x="4676662" y="1357850"/>
            <a:ext cx="1938007" cy="4799069"/>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Freeform 23"/>
          <p:cNvSpPr>
            <a:spLocks noChangeAspect="1" noEditPoints="1"/>
          </p:cNvSpPr>
          <p:nvPr/>
        </p:nvSpPr>
        <p:spPr bwMode="black">
          <a:xfrm>
            <a:off x="7105348" y="5559303"/>
            <a:ext cx="437987" cy="439754"/>
          </a:xfrm>
          <a:custGeom>
            <a:avLst/>
            <a:gdLst>
              <a:gd name="T0" fmla="*/ 108 w 150"/>
              <a:gd name="T1" fmla="*/ 104 h 150"/>
              <a:gd name="T2" fmla="*/ 42 w 150"/>
              <a:gd name="T3" fmla="*/ 104 h 150"/>
              <a:gd name="T4" fmla="*/ 38 w 150"/>
              <a:gd name="T5" fmla="*/ 100 h 150"/>
              <a:gd name="T6" fmla="*/ 38 w 150"/>
              <a:gd name="T7" fmla="*/ 50 h 150"/>
              <a:gd name="T8" fmla="*/ 42 w 150"/>
              <a:gd name="T9" fmla="*/ 46 h 150"/>
              <a:gd name="T10" fmla="*/ 108 w 150"/>
              <a:gd name="T11" fmla="*/ 46 h 150"/>
              <a:gd name="T12" fmla="*/ 112 w 150"/>
              <a:gd name="T13" fmla="*/ 50 h 150"/>
              <a:gd name="T14" fmla="*/ 112 w 150"/>
              <a:gd name="T15" fmla="*/ 100 h 150"/>
              <a:gd name="T16" fmla="*/ 108 w 150"/>
              <a:gd name="T17" fmla="*/ 104 h 150"/>
              <a:gd name="T18" fmla="*/ 45 w 150"/>
              <a:gd name="T19" fmla="*/ 96 h 150"/>
              <a:gd name="T20" fmla="*/ 105 w 150"/>
              <a:gd name="T21" fmla="*/ 96 h 150"/>
              <a:gd name="T22" fmla="*/ 105 w 150"/>
              <a:gd name="T23" fmla="*/ 62 h 150"/>
              <a:gd name="T24" fmla="*/ 77 w 150"/>
              <a:gd name="T25" fmla="*/ 84 h 150"/>
              <a:gd name="T26" fmla="*/ 72 w 150"/>
              <a:gd name="T27" fmla="*/ 84 h 150"/>
              <a:gd name="T28" fmla="*/ 45 w 150"/>
              <a:gd name="T29" fmla="*/ 63 h 150"/>
              <a:gd name="T30" fmla="*/ 45 w 150"/>
              <a:gd name="T31" fmla="*/ 96 h 150"/>
              <a:gd name="T32" fmla="*/ 46 w 150"/>
              <a:gd name="T33" fmla="*/ 54 h 150"/>
              <a:gd name="T34" fmla="*/ 74 w 150"/>
              <a:gd name="T35" fmla="*/ 76 h 150"/>
              <a:gd name="T36" fmla="*/ 103 w 150"/>
              <a:gd name="T37" fmla="*/ 54 h 150"/>
              <a:gd name="T38" fmla="*/ 46 w 150"/>
              <a:gd name="T39" fmla="*/ 54 h 150"/>
              <a:gd name="T40" fmla="*/ 75 w 150"/>
              <a:gd name="T41" fmla="*/ 10 h 150"/>
              <a:gd name="T42" fmla="*/ 10 w 150"/>
              <a:gd name="T43" fmla="*/ 75 h 150"/>
              <a:gd name="T44" fmla="*/ 75 w 150"/>
              <a:gd name="T45" fmla="*/ 140 h 150"/>
              <a:gd name="T46" fmla="*/ 140 w 150"/>
              <a:gd name="T47" fmla="*/ 75 h 150"/>
              <a:gd name="T48" fmla="*/ 75 w 150"/>
              <a:gd name="T49" fmla="*/ 10 h 150"/>
              <a:gd name="T50" fmla="*/ 75 w 150"/>
              <a:gd name="T51" fmla="*/ 0 h 150"/>
              <a:gd name="T52" fmla="*/ 150 w 150"/>
              <a:gd name="T53" fmla="*/ 75 h 150"/>
              <a:gd name="T54" fmla="*/ 75 w 150"/>
              <a:gd name="T55" fmla="*/ 150 h 150"/>
              <a:gd name="T56" fmla="*/ 0 w 150"/>
              <a:gd name="T57" fmla="*/ 75 h 150"/>
              <a:gd name="T58" fmla="*/ 75 w 150"/>
              <a:gd name="T5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0" h="150">
                <a:moveTo>
                  <a:pt x="108" y="104"/>
                </a:moveTo>
                <a:cubicBezTo>
                  <a:pt x="42" y="104"/>
                  <a:pt x="42" y="104"/>
                  <a:pt x="42" y="104"/>
                </a:cubicBezTo>
                <a:cubicBezTo>
                  <a:pt x="39" y="104"/>
                  <a:pt x="38" y="102"/>
                  <a:pt x="38" y="100"/>
                </a:cubicBezTo>
                <a:cubicBezTo>
                  <a:pt x="38" y="50"/>
                  <a:pt x="38" y="50"/>
                  <a:pt x="38" y="50"/>
                </a:cubicBezTo>
                <a:cubicBezTo>
                  <a:pt x="38" y="48"/>
                  <a:pt x="39" y="46"/>
                  <a:pt x="42" y="46"/>
                </a:cubicBezTo>
                <a:cubicBezTo>
                  <a:pt x="108" y="46"/>
                  <a:pt x="108" y="46"/>
                  <a:pt x="108" y="46"/>
                </a:cubicBezTo>
                <a:cubicBezTo>
                  <a:pt x="111" y="46"/>
                  <a:pt x="112" y="48"/>
                  <a:pt x="112" y="50"/>
                </a:cubicBezTo>
                <a:cubicBezTo>
                  <a:pt x="112" y="100"/>
                  <a:pt x="112" y="100"/>
                  <a:pt x="112" y="100"/>
                </a:cubicBezTo>
                <a:cubicBezTo>
                  <a:pt x="112" y="102"/>
                  <a:pt x="111" y="104"/>
                  <a:pt x="108" y="104"/>
                </a:cubicBezTo>
                <a:close/>
                <a:moveTo>
                  <a:pt x="45" y="96"/>
                </a:moveTo>
                <a:cubicBezTo>
                  <a:pt x="105" y="96"/>
                  <a:pt x="105" y="96"/>
                  <a:pt x="105" y="96"/>
                </a:cubicBezTo>
                <a:cubicBezTo>
                  <a:pt x="105" y="62"/>
                  <a:pt x="105" y="62"/>
                  <a:pt x="105" y="62"/>
                </a:cubicBezTo>
                <a:cubicBezTo>
                  <a:pt x="77" y="84"/>
                  <a:pt x="77" y="84"/>
                  <a:pt x="77" y="84"/>
                </a:cubicBezTo>
                <a:cubicBezTo>
                  <a:pt x="75" y="85"/>
                  <a:pt x="73" y="85"/>
                  <a:pt x="72" y="84"/>
                </a:cubicBezTo>
                <a:cubicBezTo>
                  <a:pt x="45" y="63"/>
                  <a:pt x="45" y="63"/>
                  <a:pt x="45" y="63"/>
                </a:cubicBezTo>
                <a:lnTo>
                  <a:pt x="45" y="96"/>
                </a:lnTo>
                <a:close/>
                <a:moveTo>
                  <a:pt x="46" y="54"/>
                </a:moveTo>
                <a:cubicBezTo>
                  <a:pt x="74" y="76"/>
                  <a:pt x="74" y="76"/>
                  <a:pt x="74" y="76"/>
                </a:cubicBezTo>
                <a:cubicBezTo>
                  <a:pt x="103" y="54"/>
                  <a:pt x="103" y="54"/>
                  <a:pt x="103" y="54"/>
                </a:cubicBezTo>
                <a:lnTo>
                  <a:pt x="46" y="54"/>
                </a:lnTo>
                <a:close/>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chemeClr val="accent2"/>
          </a:solidFill>
          <a:ln>
            <a:solidFill>
              <a:schemeClr val="accent2"/>
            </a:solidFill>
          </a:ln>
          <a:extLst/>
        </p:spPr>
        <p:txBody>
          <a:bodyPr vert="horz" wrap="square" lIns="91433" tIns="45716" rIns="91433" bIns="45716" numCol="1" anchor="t" anchorCtr="0" compatLnSpc="1">
            <a:prstTxWarp prst="textNoShape">
              <a:avLst/>
            </a:prstTxWarp>
          </a:bodyPr>
          <a:lstStyle/>
          <a:p>
            <a:pPr defTabSz="914133"/>
            <a:endParaRPr lang="en-US" sz="1765" dirty="0">
              <a:solidFill>
                <a:srgbClr val="000000"/>
              </a:solidFill>
            </a:endParaRPr>
          </a:p>
        </p:txBody>
      </p:sp>
      <p:sp>
        <p:nvSpPr>
          <p:cNvPr id="91" name="Freeform 99"/>
          <p:cNvSpPr>
            <a:spLocks noChangeAspect="1"/>
          </p:cNvSpPr>
          <p:nvPr/>
        </p:nvSpPr>
        <p:spPr bwMode="black">
          <a:xfrm>
            <a:off x="7515340" y="5694656"/>
            <a:ext cx="363675" cy="238157"/>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accent2"/>
          </a:solidFill>
          <a:ln>
            <a:solidFill>
              <a:schemeClr val="accent2"/>
            </a:solidFill>
          </a:ln>
          <a:extLst/>
        </p:spPr>
        <p:txBody>
          <a:bodyPr vert="horz" wrap="square" lIns="91433" tIns="45716" rIns="91433" bIns="45716" numCol="1" anchor="t" anchorCtr="0" compatLnSpc="1">
            <a:prstTxWarp prst="textNoShape">
              <a:avLst/>
            </a:prstTxWarp>
          </a:bodyPr>
          <a:lstStyle/>
          <a:p>
            <a:pPr defTabSz="914133"/>
            <a:r>
              <a:rPr lang="en-US" sz="1765" dirty="0">
                <a:solidFill>
                  <a:srgbClr val="000000"/>
                </a:solidFill>
              </a:rPr>
              <a:t>  </a:t>
            </a:r>
          </a:p>
        </p:txBody>
      </p:sp>
      <p:sp>
        <p:nvSpPr>
          <p:cNvPr id="92" name="Rectangle 91"/>
          <p:cNvSpPr/>
          <p:nvPr/>
        </p:nvSpPr>
        <p:spPr bwMode="auto">
          <a:xfrm>
            <a:off x="6618914" y="1357932"/>
            <a:ext cx="5215416" cy="4790001"/>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TextBox 93"/>
          <p:cNvSpPr txBox="1"/>
          <p:nvPr/>
        </p:nvSpPr>
        <p:spPr>
          <a:xfrm>
            <a:off x="8873705" y="4928491"/>
            <a:ext cx="2675546" cy="506901"/>
          </a:xfrm>
          <a:prstGeom prst="rect">
            <a:avLst/>
          </a:prstGeom>
          <a:noFill/>
        </p:spPr>
        <p:txBody>
          <a:bodyPr wrap="square" lIns="179285" tIns="143428" rIns="179285" bIns="143428" rtlCol="0">
            <a:spAutoFit/>
          </a:bodyPr>
          <a:lstStyle/>
          <a:p>
            <a:pPr defTabSz="914133">
              <a:lnSpc>
                <a:spcPct val="90000"/>
              </a:lnSpc>
            </a:pPr>
            <a:r>
              <a:rPr lang="en-US" sz="1568" dirty="0">
                <a:solidFill>
                  <a:srgbClr val="00D8CC"/>
                </a:solidFill>
              </a:rPr>
              <a:t>“female” “Seattle” “vanilla”</a:t>
            </a:r>
          </a:p>
        </p:txBody>
      </p:sp>
      <p:sp>
        <p:nvSpPr>
          <p:cNvPr id="95" name="TextBox 94"/>
          <p:cNvSpPr txBox="1"/>
          <p:nvPr/>
        </p:nvSpPr>
        <p:spPr>
          <a:xfrm>
            <a:off x="9247215" y="5500615"/>
            <a:ext cx="2675546" cy="506901"/>
          </a:xfrm>
          <a:prstGeom prst="rect">
            <a:avLst/>
          </a:prstGeom>
          <a:noFill/>
        </p:spPr>
        <p:txBody>
          <a:bodyPr wrap="square" lIns="179285" tIns="143428" rIns="179285" bIns="143428" rtlCol="0">
            <a:spAutoFit/>
          </a:bodyPr>
          <a:lstStyle/>
          <a:p>
            <a:pPr defTabSz="914133">
              <a:lnSpc>
                <a:spcPct val="90000"/>
              </a:lnSpc>
            </a:pPr>
            <a:r>
              <a:rPr lang="en-US" sz="1568" dirty="0">
                <a:solidFill>
                  <a:srgbClr val="00D8CC"/>
                </a:solidFill>
              </a:rPr>
              <a:t>“female” “Seattle” “vanilla”</a:t>
            </a:r>
          </a:p>
        </p:txBody>
      </p:sp>
      <p:sp>
        <p:nvSpPr>
          <p:cNvPr id="96" name="TextBox 95"/>
          <p:cNvSpPr txBox="1"/>
          <p:nvPr/>
        </p:nvSpPr>
        <p:spPr>
          <a:xfrm>
            <a:off x="8015891" y="3707765"/>
            <a:ext cx="2675546" cy="506901"/>
          </a:xfrm>
          <a:prstGeom prst="rect">
            <a:avLst/>
          </a:prstGeom>
          <a:noFill/>
        </p:spPr>
        <p:txBody>
          <a:bodyPr wrap="square" lIns="179285" tIns="143428" rIns="179285" bIns="143428" rtlCol="0">
            <a:spAutoFit/>
          </a:bodyPr>
          <a:lstStyle/>
          <a:p>
            <a:pPr defTabSz="914133">
              <a:lnSpc>
                <a:spcPct val="90000"/>
              </a:lnSpc>
            </a:pPr>
            <a:r>
              <a:rPr lang="en-US" sz="1568" dirty="0">
                <a:solidFill>
                  <a:srgbClr val="660066"/>
                </a:solidFill>
              </a:rPr>
              <a:t>“female” “Seattle” “vanilla”</a:t>
            </a:r>
          </a:p>
        </p:txBody>
      </p:sp>
      <p:sp>
        <p:nvSpPr>
          <p:cNvPr id="97" name="TextBox 96"/>
          <p:cNvSpPr txBox="1"/>
          <p:nvPr/>
        </p:nvSpPr>
        <p:spPr>
          <a:xfrm>
            <a:off x="8561168" y="4289368"/>
            <a:ext cx="2675546" cy="506901"/>
          </a:xfrm>
          <a:prstGeom prst="rect">
            <a:avLst/>
          </a:prstGeom>
          <a:noFill/>
        </p:spPr>
        <p:txBody>
          <a:bodyPr wrap="square" lIns="179285" tIns="143428" rIns="179285" bIns="143428" rtlCol="0">
            <a:spAutoFit/>
          </a:bodyPr>
          <a:lstStyle/>
          <a:p>
            <a:pPr defTabSz="914133">
              <a:lnSpc>
                <a:spcPct val="90000"/>
              </a:lnSpc>
            </a:pPr>
            <a:r>
              <a:rPr lang="en-US" sz="1568" dirty="0">
                <a:solidFill>
                  <a:srgbClr val="660066"/>
                </a:solidFill>
              </a:rPr>
              <a:t>“male” “Seattle” “vanilla”</a:t>
            </a:r>
          </a:p>
        </p:txBody>
      </p:sp>
      <p:sp>
        <p:nvSpPr>
          <p:cNvPr id="98" name="TextBox 97"/>
          <p:cNvSpPr txBox="1"/>
          <p:nvPr/>
        </p:nvSpPr>
        <p:spPr>
          <a:xfrm>
            <a:off x="7963552" y="2587234"/>
            <a:ext cx="2675546" cy="506901"/>
          </a:xfrm>
          <a:prstGeom prst="rect">
            <a:avLst/>
          </a:prstGeom>
          <a:noFill/>
        </p:spPr>
        <p:txBody>
          <a:bodyPr wrap="square" lIns="179285" tIns="143428" rIns="179285" bIns="143428" rtlCol="0">
            <a:spAutoFit/>
          </a:bodyPr>
          <a:lstStyle/>
          <a:p>
            <a:pPr defTabSz="914133">
              <a:lnSpc>
                <a:spcPct val="90000"/>
              </a:lnSpc>
            </a:pPr>
            <a:r>
              <a:rPr lang="en-US" sz="1568" dirty="0">
                <a:solidFill>
                  <a:srgbClr val="7FBA00"/>
                </a:solidFill>
              </a:rPr>
              <a:t>“female” “Seattle” “vanilla”</a:t>
            </a:r>
          </a:p>
        </p:txBody>
      </p:sp>
      <p:sp>
        <p:nvSpPr>
          <p:cNvPr id="99" name="TextBox 98"/>
          <p:cNvSpPr txBox="1"/>
          <p:nvPr/>
        </p:nvSpPr>
        <p:spPr>
          <a:xfrm>
            <a:off x="8561168" y="3110149"/>
            <a:ext cx="2675546" cy="506901"/>
          </a:xfrm>
          <a:prstGeom prst="rect">
            <a:avLst/>
          </a:prstGeom>
          <a:noFill/>
        </p:spPr>
        <p:txBody>
          <a:bodyPr wrap="square" lIns="179285" tIns="143428" rIns="179285" bIns="143428" rtlCol="0">
            <a:spAutoFit/>
          </a:bodyPr>
          <a:lstStyle/>
          <a:p>
            <a:pPr defTabSz="914133">
              <a:lnSpc>
                <a:spcPct val="90000"/>
              </a:lnSpc>
            </a:pPr>
            <a:r>
              <a:rPr lang="en-US" sz="1568" dirty="0">
                <a:solidFill>
                  <a:srgbClr val="7FBA00"/>
                </a:solidFill>
              </a:rPr>
              <a:t>“female” “vanilla”</a:t>
            </a:r>
          </a:p>
        </p:txBody>
      </p:sp>
      <p:sp>
        <p:nvSpPr>
          <p:cNvPr id="100" name="TextBox 99"/>
          <p:cNvSpPr txBox="1"/>
          <p:nvPr/>
        </p:nvSpPr>
        <p:spPr>
          <a:xfrm>
            <a:off x="8112956" y="1450689"/>
            <a:ext cx="3212189" cy="506901"/>
          </a:xfrm>
          <a:prstGeom prst="rect">
            <a:avLst/>
          </a:prstGeom>
          <a:noFill/>
        </p:spPr>
        <p:txBody>
          <a:bodyPr wrap="square" lIns="179285" tIns="143428" rIns="179285" bIns="143428" rtlCol="0">
            <a:spAutoFit/>
          </a:bodyPr>
          <a:lstStyle/>
          <a:p>
            <a:pPr defTabSz="914133">
              <a:lnSpc>
                <a:spcPct val="90000"/>
              </a:lnSpc>
            </a:pPr>
            <a:r>
              <a:rPr lang="en-US" sz="1568" dirty="0">
                <a:solidFill>
                  <a:srgbClr val="00BCF2"/>
                </a:solidFill>
              </a:rPr>
              <a:t>“female” “New York” “chocolate”</a:t>
            </a:r>
          </a:p>
        </p:txBody>
      </p:sp>
      <p:sp>
        <p:nvSpPr>
          <p:cNvPr id="101" name="TextBox 100"/>
          <p:cNvSpPr txBox="1"/>
          <p:nvPr/>
        </p:nvSpPr>
        <p:spPr>
          <a:xfrm>
            <a:off x="8710572" y="1928245"/>
            <a:ext cx="3212189" cy="506901"/>
          </a:xfrm>
          <a:prstGeom prst="rect">
            <a:avLst/>
          </a:prstGeom>
          <a:noFill/>
        </p:spPr>
        <p:txBody>
          <a:bodyPr wrap="square" lIns="179285" tIns="143428" rIns="179285" bIns="143428" rtlCol="0">
            <a:spAutoFit/>
          </a:bodyPr>
          <a:lstStyle/>
          <a:p>
            <a:pPr defTabSz="914133">
              <a:lnSpc>
                <a:spcPct val="90000"/>
              </a:lnSpc>
            </a:pPr>
            <a:r>
              <a:rPr lang="en-US" sz="1568" dirty="0">
                <a:solidFill>
                  <a:srgbClr val="00BCF2"/>
                </a:solidFill>
              </a:rPr>
              <a:t>“male” “New York” “vanilla”</a:t>
            </a:r>
          </a:p>
        </p:txBody>
      </p:sp>
      <p:grpSp>
        <p:nvGrpSpPr>
          <p:cNvPr id="76" name="Group 75"/>
          <p:cNvGrpSpPr>
            <a:grpSpLocks noChangeAspect="1"/>
          </p:cNvGrpSpPr>
          <p:nvPr/>
        </p:nvGrpSpPr>
        <p:grpSpPr>
          <a:xfrm>
            <a:off x="3481428" y="3001295"/>
            <a:ext cx="983443" cy="1120531"/>
            <a:chOff x="4465637" y="2811462"/>
            <a:chExt cx="1739900" cy="1982434"/>
          </a:xfrm>
        </p:grpSpPr>
        <p:sp>
          <p:nvSpPr>
            <p:cNvPr id="83" name="Rectangle 82"/>
            <p:cNvSpPr/>
            <p:nvPr/>
          </p:nvSpPr>
          <p:spPr bwMode="auto">
            <a:xfrm>
              <a:off x="4525678" y="3040062"/>
              <a:ext cx="1675096" cy="17538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4" name="Picture 83"/>
            <p:cNvPicPr>
              <a:picLocks noChangeAspect="1"/>
            </p:cNvPicPr>
            <p:nvPr/>
          </p:nvPicPr>
          <p:blipFill>
            <a:blip r:embed="rId9">
              <a:duotone>
                <a:prstClr val="black"/>
                <a:srgbClr val="0000FF">
                  <a:tint val="45000"/>
                  <a:satMod val="400000"/>
                </a:srgbClr>
              </a:duotone>
              <a:lum bright="-40000" contrast="-20000"/>
            </a:blip>
            <a:stretch>
              <a:fillRect/>
            </a:stretch>
          </p:blipFill>
          <p:spPr>
            <a:xfrm>
              <a:off x="4465637" y="3535363"/>
              <a:ext cx="1739900" cy="1028701"/>
            </a:xfrm>
            <a:prstGeom prst="rect">
              <a:avLst/>
            </a:prstGeom>
          </p:spPr>
        </p:pic>
        <p:pic>
          <p:nvPicPr>
            <p:cNvPr id="93" name="Picture 92"/>
            <p:cNvPicPr>
              <a:picLocks noChangeAspect="1"/>
            </p:cNvPicPr>
            <p:nvPr/>
          </p:nvPicPr>
          <p:blipFill>
            <a:blip r:embed="rId10">
              <a:duotone>
                <a:prstClr val="black"/>
                <a:srgbClr val="0000FF">
                  <a:tint val="45000"/>
                  <a:satMod val="400000"/>
                </a:srgbClr>
              </a:duotone>
              <a:lum bright="-40000" contrast="-20000"/>
            </a:blip>
            <a:stretch>
              <a:fillRect/>
            </a:stretch>
          </p:blipFill>
          <p:spPr>
            <a:xfrm>
              <a:off x="4465637" y="2811462"/>
              <a:ext cx="1739900" cy="609600"/>
            </a:xfrm>
            <a:prstGeom prst="rect">
              <a:avLst/>
            </a:prstGeom>
          </p:spPr>
        </p:pic>
      </p:grpSp>
    </p:spTree>
    <p:extLst>
      <p:ext uri="{BB962C8B-B14F-4D97-AF65-F5344CB8AC3E}">
        <p14:creationId xmlns:p14="http://schemas.microsoft.com/office/powerpoint/2010/main" val="8230409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0" presetClass="entr" presetSubtype="0" fill="hold" nodeType="withEffect">
                                  <p:stCondLst>
                                    <p:cond delay="50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500"/>
                                        <p:tgtEl>
                                          <p:spTgt spid="70"/>
                                        </p:tgtEl>
                                      </p:cBhvr>
                                    </p:animEffect>
                                  </p:childTnLst>
                                </p:cTn>
                              </p:par>
                              <p:par>
                                <p:cTn id="18" presetID="10" presetClass="entr" presetSubtype="0" fill="hold" nodeType="withEffect">
                                  <p:stCondLst>
                                    <p:cond delay="50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marL="914400" indent="-914400"/>
            <a:r>
              <a:rPr lang="en-US" dirty="0" smtClean="0"/>
              <a:t>02 | App Registration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066628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Registering a Windows Store app</a:t>
            </a:r>
            <a:endParaRPr lang="en-US" dirty="0"/>
          </a:p>
        </p:txBody>
      </p:sp>
    </p:spTree>
    <p:extLst>
      <p:ext uri="{BB962C8B-B14F-4D97-AF65-F5344CB8AC3E}">
        <p14:creationId xmlns:p14="http://schemas.microsoft.com/office/powerpoint/2010/main" val="385801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r>
              <a:rPr lang="en-US" sz="1765" dirty="0">
                <a:solidFill>
                  <a:srgbClr val="1E1E1E"/>
                </a:solidFill>
              </a:rPr>
              <a:t>(</a:t>
            </a:r>
            <a:r>
              <a:rPr lang="en-US" sz="1765" dirty="0">
                <a:solidFill>
                  <a:schemeClr val="accent3">
                    <a:lumMod val="60000"/>
                    <a:lumOff val="40000"/>
                  </a:schemeClr>
                </a:solidFill>
              </a:rPr>
              <a:t>void</a:t>
            </a:r>
            <a:r>
              <a:rPr lang="en-US" sz="1765" dirty="0">
                <a:solidFill>
                  <a:srgbClr val="1E1E1E"/>
                </a:solidFill>
              </a:rPr>
              <a:t>)application:(</a:t>
            </a:r>
            <a:r>
              <a:rPr lang="en-US" sz="1765" dirty="0" err="1">
                <a:solidFill>
                  <a:schemeClr val="accent3">
                    <a:lumMod val="75000"/>
                  </a:schemeClr>
                </a:solidFill>
              </a:rPr>
              <a:t>UIApplication</a:t>
            </a:r>
            <a:r>
              <a:rPr lang="en-US" sz="1765" dirty="0">
                <a:solidFill>
                  <a:schemeClr val="accent3">
                    <a:lumMod val="75000"/>
                  </a:schemeClr>
                </a:solidFill>
              </a:rPr>
              <a:t> </a:t>
            </a:r>
            <a:r>
              <a:rPr lang="en-US" sz="1765" dirty="0">
                <a:solidFill>
                  <a:srgbClr val="1E1E1E"/>
                </a:solidFill>
              </a:rPr>
              <a:t>*)application </a:t>
            </a:r>
            <a:r>
              <a:rPr lang="en-US" sz="1765" dirty="0" err="1">
                <a:solidFill>
                  <a:srgbClr val="1E1E1E"/>
                </a:solidFill>
              </a:rPr>
              <a:t>didRegisterForRemoteNotificationsWithDeviceToken</a:t>
            </a:r>
            <a:r>
              <a:rPr lang="en-US" sz="1765" dirty="0">
                <a:solidFill>
                  <a:srgbClr val="1E1E1E"/>
                </a:solidFill>
              </a:rPr>
              <a:t>:(</a:t>
            </a:r>
            <a:r>
              <a:rPr lang="en-US" sz="1765" dirty="0" err="1">
                <a:solidFill>
                  <a:schemeClr val="accent3">
                    <a:lumMod val="75000"/>
                  </a:schemeClr>
                </a:solidFill>
              </a:rPr>
              <a:t>NSData</a:t>
            </a:r>
            <a:r>
              <a:rPr lang="en-US" sz="1765" dirty="0">
                <a:solidFill>
                  <a:schemeClr val="accent3">
                    <a:lumMod val="75000"/>
                  </a:schemeClr>
                </a:solidFill>
              </a:rPr>
              <a:t> </a:t>
            </a:r>
            <a:r>
              <a:rPr lang="en-US" sz="1765" dirty="0">
                <a:solidFill>
                  <a:srgbClr val="1E1E1E"/>
                </a:solidFill>
              </a:rPr>
              <a:t>*) </a:t>
            </a:r>
            <a:r>
              <a:rPr lang="en-US" sz="1765" dirty="0" err="1">
                <a:solidFill>
                  <a:srgbClr val="1E1E1E"/>
                </a:solidFill>
              </a:rPr>
              <a:t>deviceToken</a:t>
            </a:r>
            <a:r>
              <a:rPr lang="en-US" sz="1765" dirty="0">
                <a:solidFill>
                  <a:srgbClr val="1E1E1E"/>
                </a:solidFill>
              </a:rPr>
              <a:t> {    </a:t>
            </a:r>
          </a:p>
          <a:p>
            <a:r>
              <a:rPr lang="en-US" sz="1765" dirty="0">
                <a:solidFill>
                  <a:srgbClr val="1E1E1E"/>
                </a:solidFill>
              </a:rPr>
              <a:t>    …</a:t>
            </a:r>
          </a:p>
          <a:p>
            <a:r>
              <a:rPr lang="en-US" sz="1765" dirty="0">
                <a:solidFill>
                  <a:srgbClr val="1E1E1E"/>
                </a:solidFill>
              </a:rPr>
              <a:t>    </a:t>
            </a:r>
            <a:r>
              <a:rPr lang="en-US" sz="1765" dirty="0" err="1">
                <a:solidFill>
                  <a:schemeClr val="accent3">
                    <a:lumMod val="75000"/>
                  </a:schemeClr>
                </a:solidFill>
              </a:rPr>
              <a:t>SBNotificationHub</a:t>
            </a:r>
            <a:r>
              <a:rPr lang="en-US" sz="1765" dirty="0">
                <a:solidFill>
                  <a:srgbClr val="1E1E1E"/>
                </a:solidFill>
              </a:rPr>
              <a:t>* hub = [[</a:t>
            </a:r>
            <a:r>
              <a:rPr lang="en-US" sz="1765" dirty="0" err="1">
                <a:solidFill>
                  <a:schemeClr val="accent3">
                    <a:lumMod val="75000"/>
                  </a:schemeClr>
                </a:solidFill>
              </a:rPr>
              <a:t>SBNotificationHub</a:t>
            </a:r>
            <a:r>
              <a:rPr lang="en-US" sz="1765" dirty="0">
                <a:solidFill>
                  <a:schemeClr val="accent3">
                    <a:lumMod val="75000"/>
                  </a:schemeClr>
                </a:solidFill>
              </a:rPr>
              <a:t> </a:t>
            </a:r>
            <a:r>
              <a:rPr lang="en-US" sz="1765" dirty="0" err="1">
                <a:solidFill>
                  <a:srgbClr val="1E1E1E"/>
                </a:solidFill>
              </a:rPr>
              <a:t>alloc</a:t>
            </a:r>
            <a:r>
              <a:rPr lang="en-US" sz="1765" dirty="0">
                <a:solidFill>
                  <a:srgbClr val="1E1E1E"/>
                </a:solidFill>
              </a:rPr>
              <a:t>] </a:t>
            </a:r>
            <a:r>
              <a:rPr lang="en-US" sz="1765" dirty="0" err="1">
                <a:solidFill>
                  <a:srgbClr val="1E1E1E"/>
                </a:solidFill>
              </a:rPr>
              <a:t>initWithConnectionString</a:t>
            </a:r>
            <a:r>
              <a:rPr lang="en-US" sz="1765" dirty="0">
                <a:solidFill>
                  <a:srgbClr val="1E1E1E"/>
                </a:solidFill>
              </a:rPr>
              <a:t>:</a:t>
            </a:r>
          </a:p>
          <a:p>
            <a:r>
              <a:rPr lang="en-US" sz="1765" dirty="0">
                <a:solidFill>
                  <a:srgbClr val="1E1E1E"/>
                </a:solidFill>
              </a:rPr>
              <a:t>                              </a:t>
            </a:r>
            <a:r>
              <a:rPr lang="en-US" sz="1765" dirty="0">
                <a:solidFill>
                  <a:srgbClr val="FF0000"/>
                </a:solidFill>
              </a:rPr>
              <a:t>@"&lt;connection string&gt;" </a:t>
            </a:r>
            <a:r>
              <a:rPr lang="en-US" sz="1765" dirty="0" err="1">
                <a:solidFill>
                  <a:srgbClr val="1E1E1E"/>
                </a:solidFill>
              </a:rPr>
              <a:t>notificationHubPath</a:t>
            </a:r>
            <a:r>
              <a:rPr lang="en-US" sz="1765" dirty="0">
                <a:solidFill>
                  <a:srgbClr val="1E1E1E"/>
                </a:solidFill>
              </a:rPr>
              <a:t>:</a:t>
            </a:r>
            <a:r>
              <a:rPr lang="en-US" sz="1765" dirty="0">
                <a:solidFill>
                  <a:srgbClr val="FF0000"/>
                </a:solidFill>
              </a:rPr>
              <a:t>@"</a:t>
            </a:r>
            <a:r>
              <a:rPr lang="en-US" sz="1765" dirty="0" err="1">
                <a:solidFill>
                  <a:srgbClr val="FF0000"/>
                </a:solidFill>
              </a:rPr>
              <a:t>mynh</a:t>
            </a:r>
            <a:r>
              <a:rPr lang="en-US" sz="1765" dirty="0">
                <a:solidFill>
                  <a:srgbClr val="FF0000"/>
                </a:solidFill>
              </a:rPr>
              <a:t>"</a:t>
            </a:r>
            <a:r>
              <a:rPr lang="en-US" sz="1765" dirty="0">
                <a:solidFill>
                  <a:srgbClr val="1E1E1E"/>
                </a:solidFill>
              </a:rPr>
              <a:t>];</a:t>
            </a:r>
          </a:p>
          <a:p>
            <a:r>
              <a:rPr lang="en-US" sz="1765" dirty="0">
                <a:solidFill>
                  <a:srgbClr val="1E1E1E"/>
                </a:solidFill>
              </a:rPr>
              <a:t>    [hub </a:t>
            </a:r>
            <a:r>
              <a:rPr lang="en-US" sz="1765" dirty="0" err="1">
                <a:solidFill>
                  <a:srgbClr val="1E1E1E"/>
                </a:solidFill>
              </a:rPr>
              <a:t>registerNativeWithDeviceToken:deviceToken</a:t>
            </a:r>
            <a:r>
              <a:rPr lang="en-US" sz="1765" dirty="0">
                <a:solidFill>
                  <a:srgbClr val="1E1E1E"/>
                </a:solidFill>
              </a:rPr>
              <a:t> </a:t>
            </a:r>
            <a:r>
              <a:rPr lang="en-US" sz="1765" dirty="0" err="1">
                <a:solidFill>
                  <a:srgbClr val="1E1E1E"/>
                </a:solidFill>
              </a:rPr>
              <a:t>tags:</a:t>
            </a:r>
            <a:r>
              <a:rPr lang="en-US" sz="1765" dirty="0" err="1">
                <a:solidFill>
                  <a:schemeClr val="accent3">
                    <a:lumMod val="60000"/>
                    <a:lumOff val="40000"/>
                  </a:schemeClr>
                </a:solidFill>
              </a:rPr>
              <a:t>nil</a:t>
            </a:r>
            <a:r>
              <a:rPr lang="en-US" sz="1765" dirty="0">
                <a:solidFill>
                  <a:srgbClr val="1E1E1E"/>
                </a:solidFill>
              </a:rPr>
              <a:t> completion:^(</a:t>
            </a:r>
            <a:r>
              <a:rPr lang="en-US" sz="1765" dirty="0" err="1">
                <a:solidFill>
                  <a:schemeClr val="accent3">
                    <a:lumMod val="75000"/>
                  </a:schemeClr>
                </a:solidFill>
              </a:rPr>
              <a:t>NSError</a:t>
            </a:r>
            <a:r>
              <a:rPr lang="en-US" sz="1765" dirty="0">
                <a:solidFill>
                  <a:srgbClr val="1E1E1E"/>
                </a:solidFill>
              </a:rPr>
              <a:t>* error) {</a:t>
            </a:r>
          </a:p>
          <a:p>
            <a:r>
              <a:rPr lang="en-US" sz="1765" dirty="0">
                <a:solidFill>
                  <a:srgbClr val="1E1E1E"/>
                </a:solidFill>
              </a:rPr>
              <a:t>        if (error != </a:t>
            </a:r>
            <a:r>
              <a:rPr lang="en-US" sz="1765" dirty="0">
                <a:solidFill>
                  <a:schemeClr val="accent3">
                    <a:lumMod val="60000"/>
                    <a:lumOff val="40000"/>
                  </a:schemeClr>
                </a:solidFill>
              </a:rPr>
              <a:t>nil</a:t>
            </a:r>
            <a:r>
              <a:rPr lang="en-US" sz="1765" dirty="0">
                <a:solidFill>
                  <a:srgbClr val="1E1E1E"/>
                </a:solidFill>
              </a:rPr>
              <a:t>) {</a:t>
            </a:r>
          </a:p>
          <a:p>
            <a:r>
              <a:rPr lang="en-US" sz="1765" dirty="0">
                <a:solidFill>
                  <a:srgbClr val="1E1E1E"/>
                </a:solidFill>
              </a:rPr>
              <a:t>            </a:t>
            </a:r>
            <a:r>
              <a:rPr lang="en-US" sz="1765" dirty="0" err="1">
                <a:solidFill>
                  <a:schemeClr val="accent3">
                    <a:lumMod val="75000"/>
                  </a:schemeClr>
                </a:solidFill>
              </a:rPr>
              <a:t>NSLog</a:t>
            </a:r>
            <a:r>
              <a:rPr lang="en-US" sz="1765" dirty="0">
                <a:solidFill>
                  <a:srgbClr val="1E1E1E"/>
                </a:solidFill>
              </a:rPr>
              <a:t>(</a:t>
            </a:r>
            <a:r>
              <a:rPr lang="en-US" sz="1765" dirty="0">
                <a:solidFill>
                  <a:srgbClr val="FF0000"/>
                </a:solidFill>
              </a:rPr>
              <a:t>@"Error registering for notifications: %@"</a:t>
            </a:r>
            <a:r>
              <a:rPr lang="en-US" sz="1765" dirty="0">
                <a:solidFill>
                  <a:srgbClr val="1E1E1E"/>
                </a:solidFill>
              </a:rPr>
              <a:t>, error);</a:t>
            </a:r>
          </a:p>
          <a:p>
            <a:r>
              <a:rPr lang="en-US" sz="1765" dirty="0">
                <a:solidFill>
                  <a:srgbClr val="1E1E1E"/>
                </a:solidFill>
              </a:rPr>
              <a:t>        }</a:t>
            </a:r>
          </a:p>
          <a:p>
            <a:r>
              <a:rPr lang="en-US" sz="1765" dirty="0">
                <a:solidFill>
                  <a:srgbClr val="1E1E1E"/>
                </a:solidFill>
              </a:rPr>
              <a:t>    }];</a:t>
            </a:r>
          </a:p>
          <a:p>
            <a:r>
              <a:rPr lang="en-US" sz="1765" dirty="0">
                <a:solidFill>
                  <a:srgbClr val="1E1E1E"/>
                </a:solidFill>
              </a:rPr>
              <a:t>}</a:t>
            </a:r>
          </a:p>
        </p:txBody>
      </p:sp>
      <p:sp>
        <p:nvSpPr>
          <p:cNvPr id="6" name="Title 2"/>
          <p:cNvSpPr>
            <a:spLocks noGrp="1"/>
          </p:cNvSpPr>
          <p:nvPr>
            <p:ph type="title"/>
          </p:nvPr>
        </p:nvSpPr>
        <p:spPr>
          <a:xfrm>
            <a:off x="269239" y="366216"/>
            <a:ext cx="11655840" cy="809273"/>
          </a:xfrm>
        </p:spPr>
        <p:txBody>
          <a:bodyPr/>
          <a:lstStyle/>
          <a:p>
            <a:r>
              <a:rPr lang="en-US" dirty="0" smtClean="0">
                <a:solidFill>
                  <a:srgbClr val="00188F"/>
                </a:solidFill>
              </a:rPr>
              <a:t>Register an iOS app</a:t>
            </a:r>
            <a:endParaRPr lang="en-US" dirty="0">
              <a:solidFill>
                <a:srgbClr val="00188F"/>
              </a:solidFill>
            </a:endParaRPr>
          </a:p>
        </p:txBody>
      </p:sp>
    </p:spTree>
    <p:extLst>
      <p:ext uri="{BB962C8B-B14F-4D97-AF65-F5344CB8AC3E}">
        <p14:creationId xmlns:p14="http://schemas.microsoft.com/office/powerpoint/2010/main" val="391309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noFill/>
        </p:spPr>
        <p:txBody>
          <a:bodyPr wrap="square">
            <a:normAutofit/>
          </a:bodyPr>
          <a:lstStyle/>
          <a:p>
            <a:r>
              <a:rPr lang="en-US" sz="1961" dirty="0">
                <a:solidFill>
                  <a:schemeClr val="tx1"/>
                </a:solidFill>
                <a:latin typeface="+mn-lt"/>
              </a:rPr>
              <a:t>In your main activity:</a:t>
            </a:r>
          </a:p>
          <a:p>
            <a:endParaRPr lang="en-US" sz="1961" dirty="0">
              <a:solidFill>
                <a:schemeClr val="tx1"/>
              </a:solidFill>
            </a:endParaRPr>
          </a:p>
          <a:p>
            <a:r>
              <a:rPr lang="en-US" sz="1961" dirty="0">
                <a:solidFill>
                  <a:schemeClr val="tx1"/>
                </a:solidFill>
              </a:rPr>
              <a:t>Notification Hub </a:t>
            </a:r>
            <a:r>
              <a:rPr lang="en-US" sz="1961" dirty="0" err="1">
                <a:solidFill>
                  <a:schemeClr val="tx1"/>
                </a:solidFill>
              </a:rPr>
              <a:t>hub</a:t>
            </a:r>
            <a:r>
              <a:rPr lang="en-US" sz="1961" dirty="0">
                <a:solidFill>
                  <a:schemeClr val="tx1"/>
                </a:solidFill>
              </a:rPr>
              <a:t> = </a:t>
            </a:r>
            <a:r>
              <a:rPr lang="en-US" sz="1961" dirty="0">
                <a:solidFill>
                  <a:schemeClr val="accent3"/>
                </a:solidFill>
              </a:rPr>
              <a:t>new</a:t>
            </a:r>
            <a:r>
              <a:rPr lang="en-US" sz="1961" dirty="0">
                <a:solidFill>
                  <a:schemeClr val="tx1"/>
                </a:solidFill>
              </a:rPr>
              <a:t> </a:t>
            </a:r>
            <a:r>
              <a:rPr lang="en-US" sz="1961" dirty="0" err="1">
                <a:solidFill>
                  <a:schemeClr val="tx1"/>
                </a:solidFill>
              </a:rPr>
              <a:t>NotificationHub</a:t>
            </a:r>
            <a:r>
              <a:rPr lang="en-US" sz="1961" dirty="0">
                <a:solidFill>
                  <a:schemeClr val="tx1"/>
                </a:solidFill>
              </a:rPr>
              <a:t>(</a:t>
            </a:r>
            <a:r>
              <a:rPr lang="en-US" sz="1961" dirty="0">
                <a:solidFill>
                  <a:schemeClr val="accent1">
                    <a:lumMod val="75000"/>
                  </a:schemeClr>
                </a:solidFill>
              </a:rPr>
              <a:t>"&lt;hub name&gt;"</a:t>
            </a:r>
            <a:r>
              <a:rPr lang="en-US" sz="1961" dirty="0">
                <a:solidFill>
                  <a:schemeClr val="tx1"/>
                </a:solidFill>
              </a:rPr>
              <a:t>, </a:t>
            </a:r>
            <a:r>
              <a:rPr lang="en-US" sz="1961" dirty="0">
                <a:solidFill>
                  <a:schemeClr val="accent1">
                    <a:lumMod val="75000"/>
                  </a:schemeClr>
                </a:solidFill>
              </a:rPr>
              <a:t>"&lt;connection string&gt;"</a:t>
            </a:r>
            <a:r>
              <a:rPr lang="en-US" sz="1961" dirty="0">
                <a:solidFill>
                  <a:schemeClr val="tx1"/>
                </a:solidFill>
              </a:rPr>
              <a:t>, context);</a:t>
            </a:r>
          </a:p>
          <a:p>
            <a:r>
              <a:rPr lang="en-US" sz="1961" dirty="0" err="1">
                <a:solidFill>
                  <a:schemeClr val="tx1"/>
                </a:solidFill>
              </a:rPr>
              <a:t>GoogleCloudMessaging</a:t>
            </a:r>
            <a:r>
              <a:rPr lang="en-US" sz="1961" dirty="0">
                <a:solidFill>
                  <a:schemeClr val="tx1"/>
                </a:solidFill>
              </a:rPr>
              <a:t> </a:t>
            </a:r>
            <a:r>
              <a:rPr lang="en-US" sz="1961" dirty="0" err="1">
                <a:solidFill>
                  <a:schemeClr val="tx1"/>
                </a:solidFill>
              </a:rPr>
              <a:t>gcm</a:t>
            </a:r>
            <a:r>
              <a:rPr lang="en-US" sz="1961" dirty="0">
                <a:solidFill>
                  <a:schemeClr val="tx1"/>
                </a:solidFill>
              </a:rPr>
              <a:t> = </a:t>
            </a:r>
            <a:r>
              <a:rPr lang="en-US" sz="1961" dirty="0" err="1">
                <a:solidFill>
                  <a:schemeClr val="tx1"/>
                </a:solidFill>
              </a:rPr>
              <a:t>GoogleCloudMessaging.getInstance</a:t>
            </a:r>
            <a:r>
              <a:rPr lang="en-US" sz="1961" dirty="0">
                <a:solidFill>
                  <a:schemeClr val="tx1"/>
                </a:solidFill>
              </a:rPr>
              <a:t>(context);</a:t>
            </a:r>
          </a:p>
          <a:p>
            <a:r>
              <a:rPr lang="en-US" sz="1961" dirty="0">
                <a:solidFill>
                  <a:schemeClr val="tx1"/>
                </a:solidFill>
              </a:rPr>
              <a:t>String </a:t>
            </a:r>
            <a:r>
              <a:rPr lang="en-US" sz="1961" dirty="0" err="1">
                <a:solidFill>
                  <a:schemeClr val="tx1"/>
                </a:solidFill>
              </a:rPr>
              <a:t>regid</a:t>
            </a:r>
            <a:r>
              <a:rPr lang="en-US" sz="1961" dirty="0">
                <a:solidFill>
                  <a:schemeClr val="tx1"/>
                </a:solidFill>
              </a:rPr>
              <a:t> = </a:t>
            </a:r>
            <a:r>
              <a:rPr lang="en-US" sz="1961" dirty="0" err="1">
                <a:solidFill>
                  <a:schemeClr val="tx1"/>
                </a:solidFill>
              </a:rPr>
              <a:t>gcm.register</a:t>
            </a:r>
            <a:r>
              <a:rPr lang="en-US" sz="1961" dirty="0">
                <a:solidFill>
                  <a:schemeClr val="tx1"/>
                </a:solidFill>
              </a:rPr>
              <a:t>(</a:t>
            </a:r>
            <a:r>
              <a:rPr lang="en-US" sz="1961" dirty="0">
                <a:solidFill>
                  <a:srgbClr val="002060"/>
                </a:solidFill>
              </a:rPr>
              <a:t>SENDER_ID</a:t>
            </a:r>
            <a:r>
              <a:rPr lang="en-US" sz="1961" dirty="0">
                <a:solidFill>
                  <a:schemeClr val="tx1"/>
                </a:solidFill>
              </a:rPr>
              <a:t>);</a:t>
            </a:r>
          </a:p>
          <a:p>
            <a:r>
              <a:rPr lang="en-US" sz="1961" dirty="0" err="1">
                <a:solidFill>
                  <a:schemeClr val="tx1"/>
                </a:solidFill>
              </a:rPr>
              <a:t>NativeRegistration</a:t>
            </a:r>
            <a:r>
              <a:rPr lang="en-US" sz="1961" dirty="0">
                <a:solidFill>
                  <a:schemeClr val="tx1"/>
                </a:solidFill>
              </a:rPr>
              <a:t> r = </a:t>
            </a:r>
            <a:r>
              <a:rPr lang="en-US" sz="1961" dirty="0" err="1">
                <a:solidFill>
                  <a:schemeClr val="tx1"/>
                </a:solidFill>
              </a:rPr>
              <a:t>hub.register</a:t>
            </a:r>
            <a:r>
              <a:rPr lang="en-US" sz="1961" dirty="0">
                <a:solidFill>
                  <a:schemeClr val="tx1"/>
                </a:solidFill>
              </a:rPr>
              <a:t>(</a:t>
            </a:r>
            <a:r>
              <a:rPr lang="en-US" sz="1961" dirty="0" err="1">
                <a:solidFill>
                  <a:schemeClr val="tx1"/>
                </a:solidFill>
              </a:rPr>
              <a:t>regid</a:t>
            </a:r>
            <a:r>
              <a:rPr lang="en-US" sz="1961" dirty="0">
                <a:solidFill>
                  <a:schemeClr val="tx1"/>
                </a:solidFill>
              </a:rPr>
              <a:t>);</a:t>
            </a:r>
          </a:p>
          <a:p>
            <a:endParaRPr lang="en-US" sz="1961" dirty="0">
              <a:solidFill>
                <a:schemeClr val="tx1"/>
              </a:solidFill>
            </a:endParaRPr>
          </a:p>
        </p:txBody>
      </p:sp>
      <p:sp>
        <p:nvSpPr>
          <p:cNvPr id="6" name="Title 2"/>
          <p:cNvSpPr>
            <a:spLocks noGrp="1"/>
          </p:cNvSpPr>
          <p:nvPr>
            <p:ph type="title"/>
          </p:nvPr>
        </p:nvSpPr>
        <p:spPr>
          <a:xfrm>
            <a:off x="269239" y="366216"/>
            <a:ext cx="11655840" cy="809273"/>
          </a:xfrm>
        </p:spPr>
        <p:txBody>
          <a:bodyPr/>
          <a:lstStyle/>
          <a:p>
            <a:r>
              <a:rPr lang="en-US" dirty="0" smtClean="0">
                <a:solidFill>
                  <a:srgbClr val="00188F"/>
                </a:solidFill>
              </a:rPr>
              <a:t>Register an Android app</a:t>
            </a:r>
            <a:endParaRPr lang="en-US" dirty="0">
              <a:solidFill>
                <a:srgbClr val="00188F"/>
              </a:solidFill>
            </a:endParaRPr>
          </a:p>
        </p:txBody>
      </p:sp>
    </p:spTree>
    <p:extLst>
      <p:ext uri="{BB962C8B-B14F-4D97-AF65-F5344CB8AC3E}">
        <p14:creationId xmlns:p14="http://schemas.microsoft.com/office/powerpoint/2010/main" val="3065494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r>
              <a:rPr lang="en-US" sz="1961" dirty="0" err="1">
                <a:solidFill>
                  <a:srgbClr val="0000FF"/>
                </a:solidFill>
                <a:highlight>
                  <a:srgbClr val="FFFFFF"/>
                </a:highlight>
              </a:rPr>
              <a:t>var</a:t>
            </a:r>
            <a:r>
              <a:rPr lang="en-US" sz="1961" dirty="0">
                <a:solidFill>
                  <a:srgbClr val="000000"/>
                </a:solidFill>
                <a:highlight>
                  <a:srgbClr val="FFFFFF"/>
                </a:highlight>
              </a:rPr>
              <a:t> hub = </a:t>
            </a:r>
            <a:r>
              <a:rPr lang="en-US" sz="1961" dirty="0">
                <a:solidFill>
                  <a:srgbClr val="0000FF"/>
                </a:solidFill>
                <a:highlight>
                  <a:srgbClr val="FFFFFF"/>
                </a:highlight>
              </a:rPr>
              <a:t>new</a:t>
            </a:r>
            <a:r>
              <a:rPr lang="en-US" sz="1961" dirty="0">
                <a:solidFill>
                  <a:srgbClr val="000000"/>
                </a:solidFill>
                <a:highlight>
                  <a:srgbClr val="FFFFFF"/>
                </a:highlight>
              </a:rPr>
              <a:t> </a:t>
            </a:r>
            <a:r>
              <a:rPr lang="en-US" sz="1961" dirty="0" err="1">
                <a:solidFill>
                  <a:srgbClr val="2B91AF"/>
                </a:solidFill>
                <a:highlight>
                  <a:srgbClr val="FFFFFF"/>
                </a:highlight>
              </a:rPr>
              <a:t>NotificationHub</a:t>
            </a:r>
            <a:r>
              <a:rPr lang="en-US" sz="1961" dirty="0">
                <a:solidFill>
                  <a:srgbClr val="000000"/>
                </a:solidFill>
                <a:highlight>
                  <a:srgbClr val="FFFFFF"/>
                </a:highlight>
              </a:rPr>
              <a:t>(</a:t>
            </a:r>
            <a:r>
              <a:rPr lang="en-US" sz="1961" dirty="0">
                <a:solidFill>
                  <a:srgbClr val="A31515"/>
                </a:solidFill>
                <a:highlight>
                  <a:srgbClr val="FFFFFF"/>
                </a:highlight>
              </a:rPr>
              <a:t>“&lt;hub name&gt;"</a:t>
            </a:r>
            <a:r>
              <a:rPr lang="en-US" sz="1961" dirty="0">
                <a:solidFill>
                  <a:srgbClr val="000000"/>
                </a:solidFill>
                <a:highlight>
                  <a:srgbClr val="FFFFFF"/>
                </a:highlight>
              </a:rPr>
              <a:t>, </a:t>
            </a:r>
            <a:r>
              <a:rPr lang="en-US" sz="1961" dirty="0">
                <a:solidFill>
                  <a:srgbClr val="A31515"/>
                </a:solidFill>
                <a:highlight>
                  <a:srgbClr val="FFFFFF"/>
                </a:highlight>
              </a:rPr>
              <a:t>"&lt;connection string&gt;"</a:t>
            </a:r>
            <a:r>
              <a:rPr lang="en-US" sz="1961" dirty="0">
                <a:solidFill>
                  <a:srgbClr val="000000"/>
                </a:solidFill>
                <a:highlight>
                  <a:srgbClr val="FFFFFF"/>
                </a:highlight>
              </a:rPr>
              <a:t>);</a:t>
            </a:r>
          </a:p>
          <a:p>
            <a:r>
              <a:rPr lang="en-US" sz="1961" dirty="0" err="1">
                <a:solidFill>
                  <a:srgbClr val="0000FF"/>
                </a:solidFill>
                <a:highlight>
                  <a:srgbClr val="FFFFFF"/>
                </a:highlight>
              </a:rPr>
              <a:t>var</a:t>
            </a:r>
            <a:r>
              <a:rPr lang="en-US" sz="1961" dirty="0">
                <a:solidFill>
                  <a:srgbClr val="000000"/>
                </a:solidFill>
                <a:highlight>
                  <a:srgbClr val="FFFFFF"/>
                </a:highlight>
              </a:rPr>
              <a:t> channel = </a:t>
            </a:r>
            <a:r>
              <a:rPr lang="en-US" sz="1961" dirty="0">
                <a:solidFill>
                  <a:srgbClr val="0000FF"/>
                </a:solidFill>
                <a:highlight>
                  <a:srgbClr val="FFFFFF"/>
                </a:highlight>
              </a:rPr>
              <a:t>await</a:t>
            </a:r>
            <a:r>
              <a:rPr lang="en-US" sz="1961" dirty="0">
                <a:solidFill>
                  <a:srgbClr val="000000"/>
                </a:solidFill>
                <a:highlight>
                  <a:srgbClr val="FFFFFF"/>
                </a:highlight>
              </a:rPr>
              <a:t> </a:t>
            </a:r>
            <a:r>
              <a:rPr lang="en-US" sz="1961" dirty="0">
                <a:solidFill>
                  <a:srgbClr val="2B91AF"/>
                </a:solidFill>
                <a:highlight>
                  <a:srgbClr val="FFFFFF"/>
                </a:highlight>
              </a:rPr>
              <a:t>PushNotificationChannelManager</a:t>
            </a:r>
            <a:r>
              <a:rPr lang="en-US" sz="1961" dirty="0">
                <a:solidFill>
                  <a:srgbClr val="000000"/>
                </a:solidFill>
                <a:highlight>
                  <a:srgbClr val="FFFFFF"/>
                </a:highlight>
              </a:rPr>
              <a:t>.CreatePushNotificationChannelForApplicationAsync();</a:t>
            </a:r>
          </a:p>
          <a:p>
            <a:r>
              <a:rPr lang="en-US" sz="1961" dirty="0">
                <a:solidFill>
                  <a:srgbClr val="0000FF"/>
                </a:solidFill>
                <a:highlight>
                  <a:srgbClr val="FFFFFF"/>
                </a:highlight>
              </a:rPr>
              <a:t>await</a:t>
            </a:r>
            <a:r>
              <a:rPr lang="en-US" sz="1961" dirty="0">
                <a:solidFill>
                  <a:srgbClr val="000000"/>
                </a:solidFill>
                <a:highlight>
                  <a:srgbClr val="FFFFFF"/>
                </a:highlight>
              </a:rPr>
              <a:t> </a:t>
            </a:r>
            <a:r>
              <a:rPr lang="en-US" sz="1961" dirty="0" err="1">
                <a:solidFill>
                  <a:srgbClr val="000000"/>
                </a:solidFill>
                <a:highlight>
                  <a:srgbClr val="FFFFFF"/>
                </a:highlight>
              </a:rPr>
              <a:t>hub.RegisterNativeAsync</a:t>
            </a:r>
            <a:r>
              <a:rPr lang="en-US" sz="1961" dirty="0">
                <a:solidFill>
                  <a:srgbClr val="000000"/>
                </a:solidFill>
                <a:highlight>
                  <a:srgbClr val="FFFFFF"/>
                </a:highlight>
              </a:rPr>
              <a:t>(</a:t>
            </a:r>
            <a:r>
              <a:rPr lang="en-US" sz="1961" dirty="0" err="1">
                <a:solidFill>
                  <a:srgbClr val="000000"/>
                </a:solidFill>
                <a:highlight>
                  <a:srgbClr val="FFFFFF"/>
                </a:highlight>
              </a:rPr>
              <a:t>channel.Uri</a:t>
            </a:r>
            <a:r>
              <a:rPr lang="en-US" sz="1961" dirty="0">
                <a:solidFill>
                  <a:srgbClr val="000000"/>
                </a:solidFill>
                <a:highlight>
                  <a:srgbClr val="FFFFFF"/>
                </a:highlight>
              </a:rPr>
              <a:t>);</a:t>
            </a:r>
            <a:endParaRPr lang="en-US" sz="1961" dirty="0"/>
          </a:p>
        </p:txBody>
      </p:sp>
      <p:sp>
        <p:nvSpPr>
          <p:cNvPr id="6" name="Title 2"/>
          <p:cNvSpPr>
            <a:spLocks noGrp="1"/>
          </p:cNvSpPr>
          <p:nvPr>
            <p:ph type="title"/>
          </p:nvPr>
        </p:nvSpPr>
        <p:spPr>
          <a:xfrm>
            <a:off x="269239" y="366216"/>
            <a:ext cx="11655840" cy="809273"/>
          </a:xfrm>
        </p:spPr>
        <p:txBody>
          <a:bodyPr/>
          <a:lstStyle/>
          <a:p>
            <a:r>
              <a:rPr lang="en-US" dirty="0" smtClean="0">
                <a:solidFill>
                  <a:srgbClr val="00188F"/>
                </a:solidFill>
              </a:rPr>
              <a:t>Register a Windows Store app</a:t>
            </a:r>
            <a:endParaRPr lang="en-US" dirty="0">
              <a:solidFill>
                <a:srgbClr val="00188F"/>
              </a:solidFill>
            </a:endParaRPr>
          </a:p>
        </p:txBody>
      </p:sp>
    </p:spTree>
    <p:extLst>
      <p:ext uri="{BB962C8B-B14F-4D97-AF65-F5344CB8AC3E}">
        <p14:creationId xmlns:p14="http://schemas.microsoft.com/office/powerpoint/2010/main" val="37067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marL="914400" indent="-914400"/>
            <a:r>
              <a:rPr lang="en-US" dirty="0" smtClean="0"/>
              <a:t>03 | Device Registration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505324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2" descr="\\MAGNUM\Projects\Microsoft\Cloud Power FY12\Design\ICONS_PNG\Devices.png"/>
          <p:cNvPicPr>
            <a:picLocks noChangeAspect="1" noChangeArrowheads="1"/>
          </p:cNvPicPr>
          <p:nvPr/>
        </p:nvPicPr>
        <p:blipFill>
          <a:blip r:embed="rId3" cstate="print">
            <a:duotone>
              <a:prstClr val="black"/>
              <a:srgbClr val="FF00FF">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l="2000" t="50000" r="46000" b="4000"/>
          <a:stretch>
            <a:fillRect/>
          </a:stretch>
        </p:blipFill>
        <p:spPr bwMode="auto">
          <a:xfrm>
            <a:off x="11026338" y="2262966"/>
            <a:ext cx="1045828" cy="924916"/>
          </a:xfrm>
          <a:prstGeom prst="rect">
            <a:avLst/>
          </a:prstGeom>
          <a:noFill/>
          <a:ln>
            <a:noFill/>
          </a:ln>
        </p:spPr>
      </p:pic>
      <p:sp>
        <p:nvSpPr>
          <p:cNvPr id="2" name="Title 1"/>
          <p:cNvSpPr>
            <a:spLocks noGrp="1"/>
          </p:cNvSpPr>
          <p:nvPr>
            <p:ph type="title"/>
          </p:nvPr>
        </p:nvSpPr>
        <p:spPr/>
        <p:txBody>
          <a:bodyPr/>
          <a:lstStyle/>
          <a:p>
            <a:r>
              <a:rPr lang="en-US" dirty="0" smtClean="0">
                <a:solidFill>
                  <a:schemeClr val="tx2"/>
                </a:solidFill>
              </a:rPr>
              <a:t>Templates for cross-platform push</a:t>
            </a:r>
            <a:endParaRPr lang="en-US" dirty="0">
              <a:solidFill>
                <a:schemeClr val="tx2"/>
              </a:solidFill>
            </a:endParaRPr>
          </a:p>
        </p:txBody>
      </p:sp>
      <p:sp>
        <p:nvSpPr>
          <p:cNvPr id="3" name="Text Placeholder 5"/>
          <p:cNvSpPr txBox="1">
            <a:spLocks/>
          </p:cNvSpPr>
          <p:nvPr/>
        </p:nvSpPr>
        <p:spPr>
          <a:xfrm>
            <a:off x="269239" y="1710852"/>
            <a:ext cx="11653523" cy="4121978"/>
          </a:xfrm>
          <a:prstGeom prst="rect">
            <a:avLst/>
          </a:prstGeom>
        </p:spPr>
        <p:txBody>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3529" dirty="0">
              <a:gradFill>
                <a:gsLst>
                  <a:gs pos="1250">
                    <a:srgbClr val="505050"/>
                  </a:gs>
                  <a:gs pos="100000">
                    <a:srgbClr val="505050"/>
                  </a:gs>
                </a:gsLst>
                <a:lin ang="5400000" scaled="0"/>
              </a:gradFill>
            </a:endParaRPr>
          </a:p>
        </p:txBody>
      </p:sp>
      <p:sp>
        <p:nvSpPr>
          <p:cNvPr id="6" name="Text Placeholder 2"/>
          <p:cNvSpPr txBox="1">
            <a:spLocks/>
          </p:cNvSpPr>
          <p:nvPr/>
        </p:nvSpPr>
        <p:spPr>
          <a:xfrm>
            <a:off x="418643" y="1787111"/>
            <a:ext cx="11653523" cy="4480568"/>
          </a:xfrm>
          <a:prstGeom prst="rect">
            <a:avLst/>
          </a:prstGeom>
        </p:spPr>
        <p:txBody>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353" dirty="0">
                <a:gradFill>
                  <a:gsLst>
                    <a:gs pos="1250">
                      <a:srgbClr val="505050"/>
                    </a:gs>
                    <a:gs pos="100000">
                      <a:srgbClr val="505050"/>
                    </a:gs>
                  </a:gsLst>
                  <a:lin ang="5400000" scaled="0"/>
                </a:gradFill>
              </a:rPr>
              <a:t>Registration</a:t>
            </a:r>
            <a:endParaRPr lang="en-US" sz="2353" dirty="0">
              <a:gradFill>
                <a:gsLst>
                  <a:gs pos="89163">
                    <a:srgbClr val="00D8CC"/>
                  </a:gs>
                  <a:gs pos="66981">
                    <a:srgbClr val="00D8CC"/>
                  </a:gs>
                </a:gsLst>
                <a:lin ang="5400000" scaled="0"/>
              </a:gradFill>
            </a:endParaRPr>
          </a:p>
          <a:p>
            <a:pPr marL="336102" lvl="1" indent="0">
              <a:buFont typeface="Arial" pitchFamily="34" charset="0"/>
              <a:buNone/>
            </a:pPr>
            <a:r>
              <a:rPr lang="en-US" sz="1765" dirty="0">
                <a:gradFill>
                  <a:gsLst>
                    <a:gs pos="1250">
                      <a:srgbClr val="505050"/>
                    </a:gs>
                    <a:gs pos="100000">
                      <a:srgbClr val="505050"/>
                    </a:gs>
                  </a:gsLst>
                  <a:lin ang="5400000" scaled="0"/>
                </a:gradFill>
              </a:rPr>
              <a:t>Client apps can register with a platform specific template, e.g.,</a:t>
            </a:r>
          </a:p>
          <a:p>
            <a:pPr marL="560170" lvl="2" indent="0">
              <a:buFont typeface="Arial" pitchFamily="34" charset="0"/>
              <a:buNone/>
            </a:pPr>
            <a:r>
              <a:rPr lang="en-US" sz="1568" dirty="0">
                <a:gradFill>
                  <a:gsLst>
                    <a:gs pos="1250">
                      <a:srgbClr val="505050"/>
                    </a:gs>
                    <a:gs pos="100000">
                      <a:srgbClr val="505050"/>
                    </a:gs>
                  </a:gsLst>
                  <a:lin ang="5400000" scaled="0"/>
                </a:gradFill>
              </a:rPr>
              <a:t>Alice’s Surface registers with </a:t>
            </a:r>
            <a:br>
              <a:rPr lang="en-US" sz="1568" dirty="0">
                <a:gradFill>
                  <a:gsLst>
                    <a:gs pos="1250">
                      <a:srgbClr val="505050"/>
                    </a:gs>
                    <a:gs pos="100000">
                      <a:srgbClr val="505050"/>
                    </a:gs>
                  </a:gsLst>
                  <a:lin ang="5400000" scaled="0"/>
                </a:gradFill>
              </a:rPr>
            </a:br>
            <a:r>
              <a:rPr lang="en-US" sz="1568" dirty="0">
                <a:gradFill>
                  <a:gsLst>
                    <a:gs pos="1250">
                      <a:srgbClr val="505050"/>
                    </a:gs>
                    <a:gs pos="100000">
                      <a:srgbClr val="505050"/>
                    </a:gs>
                  </a:gsLst>
                  <a:lin ang="5400000" scaled="0"/>
                </a:gradFill>
              </a:rPr>
              <a:t>Windows Store ToastText01 template.</a:t>
            </a:r>
          </a:p>
          <a:p>
            <a:pPr marL="560170" lvl="2" indent="0">
              <a:buFont typeface="Arial" pitchFamily="34" charset="0"/>
              <a:buNone/>
            </a:pPr>
            <a:r>
              <a:rPr lang="en-US" sz="1568" dirty="0">
                <a:gradFill>
                  <a:gsLst>
                    <a:gs pos="1250">
                      <a:srgbClr val="505050"/>
                    </a:gs>
                    <a:gs pos="100000">
                      <a:srgbClr val="505050"/>
                    </a:gs>
                  </a:gsLst>
                  <a:lin ang="5400000" scaled="0"/>
                </a:gradFill>
              </a:rPr>
              <a:t>Bob’s iPhone with the Apple JSON template:</a:t>
            </a:r>
            <a:br>
              <a:rPr lang="en-US" sz="1568" dirty="0">
                <a:gradFill>
                  <a:gsLst>
                    <a:gs pos="1250">
                      <a:srgbClr val="505050"/>
                    </a:gs>
                    <a:gs pos="100000">
                      <a:srgbClr val="505050"/>
                    </a:gs>
                  </a:gsLst>
                  <a:lin ang="5400000" scaled="0"/>
                </a:gradFill>
              </a:rPr>
            </a:br>
            <a:r>
              <a:rPr lang="en-US" sz="1568" dirty="0">
                <a:gradFill>
                  <a:gsLst>
                    <a:gs pos="1250">
                      <a:srgbClr val="505050"/>
                    </a:gs>
                    <a:gs pos="100000">
                      <a:srgbClr val="505050"/>
                    </a:gs>
                  </a:gsLst>
                  <a:lin ang="5400000" scaled="0"/>
                </a:gradFill>
              </a:rPr>
              <a:t>{ aps: {alert: “$(message)”}}</a:t>
            </a:r>
          </a:p>
          <a:p>
            <a:pPr marL="560170" lvl="2" indent="0">
              <a:buFont typeface="Arial" pitchFamily="34" charset="0"/>
              <a:buNone/>
            </a:pPr>
            <a:endParaRPr lang="en-US" sz="1568" dirty="0">
              <a:gradFill>
                <a:gsLst>
                  <a:gs pos="1250">
                    <a:srgbClr val="505050"/>
                  </a:gs>
                  <a:gs pos="100000">
                    <a:srgbClr val="505050"/>
                  </a:gs>
                </a:gsLst>
                <a:lin ang="5400000" scaled="0"/>
              </a:gradFill>
            </a:endParaRPr>
          </a:p>
          <a:p>
            <a:pPr marL="0" indent="0">
              <a:buFont typeface="Arial" pitchFamily="34" charset="0"/>
              <a:buNone/>
            </a:pPr>
            <a:r>
              <a:rPr lang="en-US" sz="2353" dirty="0">
                <a:gradFill>
                  <a:gsLst>
                    <a:gs pos="1250">
                      <a:srgbClr val="505050"/>
                    </a:gs>
                    <a:gs pos="100000">
                      <a:srgbClr val="505050"/>
                    </a:gs>
                  </a:gsLst>
                  <a:lin ang="5400000" scaled="0"/>
                </a:gradFill>
              </a:rPr>
              <a:t>Send Notification</a:t>
            </a:r>
            <a:endParaRPr lang="en-US" sz="2353" dirty="0">
              <a:gradFill>
                <a:gsLst>
                  <a:gs pos="89163">
                    <a:srgbClr val="00D8CC"/>
                  </a:gs>
                  <a:gs pos="66981">
                    <a:srgbClr val="00D8CC"/>
                  </a:gs>
                </a:gsLst>
                <a:lin ang="5400000" scaled="0"/>
              </a:gradFill>
            </a:endParaRPr>
          </a:p>
          <a:p>
            <a:pPr marL="336102" lvl="1" indent="0">
              <a:buFont typeface="Arial" pitchFamily="34" charset="0"/>
              <a:buNone/>
            </a:pPr>
            <a:r>
              <a:rPr lang="en-US" sz="1765" dirty="0">
                <a:gradFill>
                  <a:gsLst>
                    <a:gs pos="1250">
                      <a:srgbClr val="505050"/>
                    </a:gs>
                    <a:gs pos="100000">
                      <a:srgbClr val="505050"/>
                    </a:gs>
                  </a:gsLst>
                  <a:lin ang="5400000" scaled="0"/>
                </a:gradFill>
              </a:rPr>
              <a:t>App back-end sends a platform independent message:  </a:t>
            </a:r>
            <a:br>
              <a:rPr lang="en-US" sz="1765" dirty="0">
                <a:gradFill>
                  <a:gsLst>
                    <a:gs pos="1250">
                      <a:srgbClr val="505050"/>
                    </a:gs>
                    <a:gs pos="100000">
                      <a:srgbClr val="505050"/>
                    </a:gs>
                  </a:gsLst>
                  <a:lin ang="5400000" scaled="0"/>
                </a:gradFill>
              </a:rPr>
            </a:br>
            <a:r>
              <a:rPr lang="en-US" sz="1765" dirty="0">
                <a:gradFill>
                  <a:gsLst>
                    <a:gs pos="1250">
                      <a:srgbClr val="505050"/>
                    </a:gs>
                    <a:gs pos="100000">
                      <a:srgbClr val="505050"/>
                    </a:gs>
                  </a:gsLst>
                  <a:lin ang="5400000" scaled="0"/>
                </a:gradFill>
              </a:rPr>
              <a:t>{message: “Hello!”}</a:t>
            </a:r>
          </a:p>
          <a:p>
            <a:pPr marL="336102" lvl="1" indent="0">
              <a:buFont typeface="Arial" pitchFamily="34" charset="0"/>
              <a:buNone/>
            </a:pPr>
            <a:endParaRPr lang="en-US" sz="1765" dirty="0">
              <a:gradFill>
                <a:gsLst>
                  <a:gs pos="1250">
                    <a:srgbClr val="505050"/>
                  </a:gs>
                  <a:gs pos="100000">
                    <a:srgbClr val="505050"/>
                  </a:gs>
                </a:gsLst>
                <a:lin ang="5400000" scaled="0"/>
              </a:gradFill>
            </a:endParaRPr>
          </a:p>
          <a:p>
            <a:pPr marL="0" indent="0">
              <a:buFont typeface="Arial" pitchFamily="34" charset="0"/>
              <a:buNone/>
            </a:pPr>
            <a:r>
              <a:rPr lang="en-US" sz="2353" dirty="0">
                <a:gradFill>
                  <a:gsLst>
                    <a:gs pos="1250">
                      <a:srgbClr val="505050"/>
                    </a:gs>
                    <a:gs pos="100000">
                      <a:srgbClr val="505050"/>
                    </a:gs>
                  </a:gsLst>
                  <a:lin ang="5400000" scaled="0"/>
                </a:gradFill>
              </a:rPr>
              <a:t>Version Independence </a:t>
            </a:r>
            <a:endParaRPr lang="en-US" sz="2353" dirty="0">
              <a:gradFill>
                <a:gsLst>
                  <a:gs pos="89163">
                    <a:srgbClr val="00D8CC"/>
                  </a:gs>
                  <a:gs pos="66981">
                    <a:srgbClr val="00D8CC"/>
                  </a:gs>
                </a:gsLst>
                <a:lin ang="5400000" scaled="0"/>
              </a:gradFill>
            </a:endParaRPr>
          </a:p>
          <a:p>
            <a:pPr marL="336102" lvl="1" indent="0">
              <a:buFont typeface="Arial" pitchFamily="34" charset="0"/>
              <a:buNone/>
            </a:pPr>
            <a:r>
              <a:rPr lang="en-US" sz="1765" dirty="0">
                <a:gradFill>
                  <a:gsLst>
                    <a:gs pos="1250">
                      <a:srgbClr val="505050"/>
                    </a:gs>
                    <a:gs pos="100000">
                      <a:srgbClr val="505050"/>
                    </a:gs>
                  </a:gsLst>
                  <a:lin ang="5400000" scaled="0"/>
                </a:gradFill>
              </a:rPr>
              <a:t>Templates can be used to abstract different client app versions.</a:t>
            </a:r>
          </a:p>
        </p:txBody>
      </p:sp>
      <p:grpSp>
        <p:nvGrpSpPr>
          <p:cNvPr id="58" name="Group 57"/>
          <p:cNvGrpSpPr/>
          <p:nvPr/>
        </p:nvGrpSpPr>
        <p:grpSpPr>
          <a:xfrm>
            <a:off x="8638796" y="3454090"/>
            <a:ext cx="1726451" cy="1185350"/>
            <a:chOff x="4879203" y="2324936"/>
            <a:chExt cx="1726696" cy="1185519"/>
          </a:xfrm>
          <a:solidFill>
            <a:schemeClr val="bg2"/>
          </a:solidFill>
        </p:grpSpPr>
        <p:sp>
          <p:nvSpPr>
            <p:cNvPr id="60" name="Rectangle 59"/>
            <p:cNvSpPr/>
            <p:nvPr/>
          </p:nvSpPr>
          <p:spPr bwMode="auto">
            <a:xfrm>
              <a:off x="4879203" y="2324936"/>
              <a:ext cx="1726696" cy="1185519"/>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898" tIns="60949" rIns="121898" bIns="60949" numCol="1" rtlCol="0" anchor="ctr" anchorCtr="0" compatLnSpc="1">
              <a:prstTxWarp prst="textNoShape">
                <a:avLst/>
              </a:prstTxWarp>
            </a:bodyPr>
            <a:lstStyle/>
            <a:p>
              <a:pPr algn="ctr" defTabSz="913923" fontAlgn="base">
                <a:spcBef>
                  <a:spcPct val="0"/>
                </a:spcBef>
                <a:spcAft>
                  <a:spcPct val="0"/>
                </a:spcAft>
              </a:pPr>
              <a:endParaRPr lang="en-US" sz="1467" dirty="0">
                <a:solidFill>
                  <a:prstClr val="white"/>
                </a:solidFill>
              </a:endParaRPr>
            </a:p>
          </p:txBody>
        </p:sp>
        <p:sp>
          <p:nvSpPr>
            <p:cNvPr id="61" name="TextBox 60"/>
            <p:cNvSpPr txBox="1"/>
            <p:nvPr/>
          </p:nvSpPr>
          <p:spPr>
            <a:xfrm>
              <a:off x="4929826" y="3120123"/>
              <a:ext cx="1454353" cy="225698"/>
            </a:xfrm>
            <a:prstGeom prst="rect">
              <a:avLst/>
            </a:prstGeom>
            <a:noFill/>
          </p:spPr>
          <p:txBody>
            <a:bodyPr wrap="none" lIns="121903" tIns="0" rIns="0" bIns="0" rtlCol="0">
              <a:spAutoFit/>
            </a:bodyPr>
            <a:lstStyle/>
            <a:p>
              <a:pPr algn="ctr" defTabSz="914224"/>
              <a:r>
                <a:rPr lang="en-US" sz="1467" dirty="0">
                  <a:solidFill>
                    <a:srgbClr val="505050"/>
                  </a:solidFill>
                  <a:latin typeface="Segoe" pitchFamily="34" charset="0"/>
                </a:rPr>
                <a:t>Notification Hub</a:t>
              </a:r>
            </a:p>
          </p:txBody>
        </p:sp>
      </p:grpSp>
      <p:grpSp>
        <p:nvGrpSpPr>
          <p:cNvPr id="62" name="Group 61"/>
          <p:cNvGrpSpPr/>
          <p:nvPr/>
        </p:nvGrpSpPr>
        <p:grpSpPr>
          <a:xfrm>
            <a:off x="6768319" y="3454089"/>
            <a:ext cx="1206059" cy="1206326"/>
            <a:chOff x="6259896" y="3521405"/>
            <a:chExt cx="1230243" cy="1230515"/>
          </a:xfrm>
          <a:solidFill>
            <a:schemeClr val="tx2"/>
          </a:solidFill>
        </p:grpSpPr>
        <p:sp>
          <p:nvSpPr>
            <p:cNvPr id="63" name="Freeform 80"/>
            <p:cNvSpPr>
              <a:spLocks noEditPoints="1"/>
            </p:cNvSpPr>
            <p:nvPr/>
          </p:nvSpPr>
          <p:spPr bwMode="auto">
            <a:xfrm>
              <a:off x="6438309" y="3521405"/>
              <a:ext cx="869811" cy="91440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grpFill/>
            <a:ln>
              <a:noFill/>
            </a:ln>
          </p:spPr>
          <p:txBody>
            <a:bodyPr vert="horz" wrap="square" lIns="91427" tIns="45713" rIns="91427" bIns="45713" numCol="1" anchor="t" anchorCtr="0" compatLnSpc="1">
              <a:prstTxWarp prst="textNoShape">
                <a:avLst/>
              </a:prstTxWarp>
            </a:bodyPr>
            <a:lstStyle/>
            <a:p>
              <a:pPr defTabSz="914133"/>
              <a:endParaRPr lang="en-US">
                <a:solidFill>
                  <a:srgbClr val="000000"/>
                </a:solidFill>
              </a:endParaRPr>
            </a:p>
          </p:txBody>
        </p:sp>
        <p:sp>
          <p:nvSpPr>
            <p:cNvPr id="64" name="TextBox 63"/>
            <p:cNvSpPr txBox="1"/>
            <p:nvPr/>
          </p:nvSpPr>
          <p:spPr>
            <a:xfrm>
              <a:off x="6259896" y="4521729"/>
              <a:ext cx="1230243" cy="230191"/>
            </a:xfrm>
            <a:prstGeom prst="rect">
              <a:avLst/>
            </a:prstGeom>
            <a:noFill/>
          </p:spPr>
          <p:txBody>
            <a:bodyPr wrap="square" lIns="0" tIns="0" rIns="0" bIns="0" rtlCol="0">
              <a:spAutoFit/>
            </a:bodyPr>
            <a:lstStyle/>
            <a:p>
              <a:pPr algn="ctr" defTabSz="914224"/>
              <a:r>
                <a:rPr lang="en-US" sz="1467" dirty="0">
                  <a:solidFill>
                    <a:srgbClr val="505050"/>
                  </a:solidFill>
                  <a:latin typeface="Segoe" pitchFamily="34" charset="0"/>
                </a:rPr>
                <a:t>App back-end</a:t>
              </a:r>
            </a:p>
          </p:txBody>
        </p:sp>
      </p:grpSp>
      <p:cxnSp>
        <p:nvCxnSpPr>
          <p:cNvPr id="69" name="Straight Arrow Connector 68"/>
          <p:cNvCxnSpPr/>
          <p:nvPr/>
        </p:nvCxnSpPr>
        <p:spPr>
          <a:xfrm flipH="1">
            <a:off x="9939207" y="2995787"/>
            <a:ext cx="896426" cy="578543"/>
          </a:xfrm>
          <a:prstGeom prst="straightConnector1">
            <a:avLst/>
          </a:prstGeom>
          <a:ln w="28575">
            <a:solidFill>
              <a:srgbClr val="66006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flipV="1">
            <a:off x="9939207" y="4660415"/>
            <a:ext cx="1030647" cy="551427"/>
          </a:xfrm>
          <a:prstGeom prst="straightConnector1">
            <a:avLst/>
          </a:prstGeom>
          <a:ln w="2857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7974379" y="3966914"/>
            <a:ext cx="886985" cy="1"/>
          </a:xfrm>
          <a:prstGeom prst="straightConnector1">
            <a:avLst/>
          </a:prstGeom>
          <a:ln w="285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V="1">
            <a:off x="10063327" y="3162368"/>
            <a:ext cx="1188588" cy="714642"/>
          </a:xfrm>
          <a:prstGeom prst="straightConnector1">
            <a:avLst/>
          </a:prstGeom>
          <a:ln w="285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10055210" y="4446491"/>
            <a:ext cx="1156827" cy="625955"/>
          </a:xfrm>
          <a:prstGeom prst="straightConnector1">
            <a:avLst/>
          </a:prstGeom>
          <a:ln w="285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8321613" y="1623071"/>
            <a:ext cx="2514020" cy="950438"/>
          </a:xfrm>
          <a:prstGeom prst="rect">
            <a:avLst/>
          </a:prstGeom>
          <a:noFill/>
        </p:spPr>
        <p:txBody>
          <a:bodyPr wrap="square" lIns="89642" tIns="0" rIns="0" bIns="0">
            <a:spAutoFit/>
          </a:bodyPr>
          <a:lstStyle/>
          <a:p>
            <a:pPr defTabSz="896386" eaLnBrk="0" fontAlgn="base" hangingPunct="0">
              <a:spcBef>
                <a:spcPct val="0"/>
              </a:spcBef>
              <a:spcAft>
                <a:spcPct val="0"/>
              </a:spcAft>
              <a:tabLst>
                <a:tab pos="110493" algn="l"/>
                <a:tab pos="220984" algn="l"/>
                <a:tab pos="331477" algn="l"/>
              </a:tabLst>
            </a:pPr>
            <a:r>
              <a:rPr lang="en-US" sz="882" dirty="0">
                <a:solidFill>
                  <a:srgbClr val="000000"/>
                </a:solidFill>
                <a:latin typeface="Consolas" panose="020B0609020204030204" pitchFamily="49" charset="0"/>
                <a:cs typeface="Consolas" panose="020B0609020204030204" pitchFamily="49" charset="0"/>
              </a:rPr>
              <a:t>&lt;toast&gt;</a:t>
            </a:r>
          </a:p>
          <a:p>
            <a:pPr defTabSz="896386" eaLnBrk="0" fontAlgn="base" hangingPunct="0">
              <a:spcBef>
                <a:spcPct val="0"/>
              </a:spcBef>
              <a:spcAft>
                <a:spcPct val="0"/>
              </a:spcAft>
              <a:tabLst>
                <a:tab pos="110493" algn="l"/>
                <a:tab pos="220984" algn="l"/>
                <a:tab pos="331477" algn="l"/>
              </a:tabLst>
            </a:pPr>
            <a:r>
              <a:rPr lang="en-US" sz="882" dirty="0">
                <a:solidFill>
                  <a:srgbClr val="000000"/>
                </a:solidFill>
                <a:latin typeface="Consolas" panose="020B0609020204030204" pitchFamily="49" charset="0"/>
                <a:cs typeface="Consolas" panose="020B0609020204030204" pitchFamily="49" charset="0"/>
              </a:rPr>
              <a:t>	&lt;visual&gt;</a:t>
            </a:r>
          </a:p>
          <a:p>
            <a:pPr defTabSz="896386" eaLnBrk="0" fontAlgn="base" hangingPunct="0">
              <a:spcBef>
                <a:spcPct val="0"/>
              </a:spcBef>
              <a:spcAft>
                <a:spcPct val="0"/>
              </a:spcAft>
              <a:tabLst>
                <a:tab pos="110493" algn="l"/>
                <a:tab pos="220984" algn="l"/>
                <a:tab pos="331477" algn="l"/>
              </a:tabLst>
            </a:pPr>
            <a:r>
              <a:rPr lang="en-US" sz="882" dirty="0">
                <a:solidFill>
                  <a:srgbClr val="000000"/>
                </a:solidFill>
                <a:latin typeface="Consolas" panose="020B0609020204030204" pitchFamily="49" charset="0"/>
                <a:cs typeface="Consolas" panose="020B0609020204030204" pitchFamily="49" charset="0"/>
              </a:rPr>
              <a:t>		&lt;binding template=\"ToastText01\"&gt;</a:t>
            </a:r>
          </a:p>
          <a:p>
            <a:pPr defTabSz="896386" eaLnBrk="0" fontAlgn="base" hangingPunct="0">
              <a:spcBef>
                <a:spcPct val="0"/>
              </a:spcBef>
              <a:spcAft>
                <a:spcPct val="0"/>
              </a:spcAft>
              <a:tabLst>
                <a:tab pos="110493" algn="l"/>
                <a:tab pos="220984" algn="l"/>
                <a:tab pos="331477" algn="l"/>
              </a:tabLst>
            </a:pPr>
            <a:r>
              <a:rPr lang="en-US" sz="882" dirty="0">
                <a:solidFill>
                  <a:srgbClr val="000000"/>
                </a:solidFill>
                <a:latin typeface="Consolas" panose="020B0609020204030204" pitchFamily="49" charset="0"/>
                <a:cs typeface="Consolas" panose="020B0609020204030204" pitchFamily="49" charset="0"/>
              </a:rPr>
              <a:t>			&lt;text id=\"1\"&gt;</a:t>
            </a:r>
            <a:r>
              <a:rPr lang="en-US" sz="882" dirty="0">
                <a:solidFill>
                  <a:srgbClr val="00188F"/>
                </a:solidFill>
                <a:latin typeface="Consolas" panose="020B0609020204030204" pitchFamily="49" charset="0"/>
                <a:cs typeface="Consolas" panose="020B0609020204030204" pitchFamily="49" charset="0"/>
              </a:rPr>
              <a:t>$(message)</a:t>
            </a:r>
            <a:r>
              <a:rPr lang="en-US" sz="882" dirty="0">
                <a:solidFill>
                  <a:srgbClr val="000000"/>
                </a:solidFill>
                <a:latin typeface="Consolas" panose="020B0609020204030204" pitchFamily="49" charset="0"/>
                <a:cs typeface="Consolas" panose="020B0609020204030204" pitchFamily="49" charset="0"/>
              </a:rPr>
              <a:t>&lt;/text&gt;</a:t>
            </a:r>
          </a:p>
          <a:p>
            <a:pPr defTabSz="896386" eaLnBrk="0" fontAlgn="base" hangingPunct="0">
              <a:spcBef>
                <a:spcPct val="0"/>
              </a:spcBef>
              <a:spcAft>
                <a:spcPct val="0"/>
              </a:spcAft>
              <a:tabLst>
                <a:tab pos="110493" algn="l"/>
                <a:tab pos="220984" algn="l"/>
                <a:tab pos="331477" algn="l"/>
              </a:tabLst>
            </a:pPr>
            <a:r>
              <a:rPr lang="en-US" sz="882" dirty="0">
                <a:solidFill>
                  <a:srgbClr val="000000"/>
                </a:solidFill>
                <a:latin typeface="Consolas" panose="020B0609020204030204" pitchFamily="49" charset="0"/>
                <a:cs typeface="Consolas" panose="020B0609020204030204" pitchFamily="49" charset="0"/>
              </a:rPr>
              <a:t>		&lt;/binding&gt;</a:t>
            </a:r>
          </a:p>
          <a:p>
            <a:pPr defTabSz="896386" eaLnBrk="0" fontAlgn="base" hangingPunct="0">
              <a:spcBef>
                <a:spcPct val="0"/>
              </a:spcBef>
              <a:spcAft>
                <a:spcPct val="0"/>
              </a:spcAft>
              <a:tabLst>
                <a:tab pos="110493" algn="l"/>
                <a:tab pos="220984" algn="l"/>
                <a:tab pos="331477" algn="l"/>
              </a:tabLst>
            </a:pPr>
            <a:r>
              <a:rPr lang="en-US" sz="882" dirty="0">
                <a:solidFill>
                  <a:srgbClr val="000000"/>
                </a:solidFill>
                <a:latin typeface="Consolas" panose="020B0609020204030204" pitchFamily="49" charset="0"/>
                <a:cs typeface="Consolas" panose="020B0609020204030204" pitchFamily="49" charset="0"/>
              </a:rPr>
              <a:t>	&lt;/visual&gt;</a:t>
            </a:r>
          </a:p>
          <a:p>
            <a:pPr defTabSz="896386" eaLnBrk="0" fontAlgn="base" hangingPunct="0">
              <a:spcBef>
                <a:spcPct val="0"/>
              </a:spcBef>
              <a:spcAft>
                <a:spcPct val="0"/>
              </a:spcAft>
              <a:tabLst>
                <a:tab pos="110493" algn="l"/>
                <a:tab pos="220984" algn="l"/>
                <a:tab pos="331477" algn="l"/>
              </a:tabLst>
            </a:pPr>
            <a:r>
              <a:rPr lang="en-US" sz="882" dirty="0">
                <a:solidFill>
                  <a:srgbClr val="000000"/>
                </a:solidFill>
                <a:latin typeface="Consolas" panose="020B0609020204030204" pitchFamily="49" charset="0"/>
                <a:cs typeface="Consolas" panose="020B0609020204030204" pitchFamily="49" charset="0"/>
              </a:rPr>
              <a:t>&lt;/toast&gt;</a:t>
            </a:r>
            <a:r>
              <a:rPr lang="en-US" sz="882" dirty="0">
                <a:solidFill>
                  <a:srgbClr val="FFFFFF"/>
                </a:solidFill>
              </a:rPr>
              <a:t> </a:t>
            </a:r>
            <a:endParaRPr lang="en-US" sz="1961" dirty="0">
              <a:solidFill>
                <a:srgbClr val="FFFFFF"/>
              </a:solidFill>
              <a:latin typeface="Arial" panose="020B0604020202020204" pitchFamily="34" charset="0"/>
            </a:endParaRPr>
          </a:p>
        </p:txBody>
      </p:sp>
      <p:sp>
        <p:nvSpPr>
          <p:cNvPr id="75" name="Rectangle 74"/>
          <p:cNvSpPr/>
          <p:nvPr/>
        </p:nvSpPr>
        <p:spPr>
          <a:xfrm>
            <a:off x="8792071" y="5363370"/>
            <a:ext cx="1827435" cy="678884"/>
          </a:xfrm>
          <a:prstGeom prst="rect">
            <a:avLst/>
          </a:prstGeom>
          <a:noFill/>
        </p:spPr>
        <p:txBody>
          <a:bodyPr wrap="square" lIns="89642" tIns="0" rIns="0" bIns="0">
            <a:spAutoFit/>
          </a:bodyPr>
          <a:lstStyle/>
          <a:p>
            <a:pPr marL="0" lvl="1" indent="-229974" defTabSz="914133">
              <a:tabLst>
                <a:tab pos="220984" algn="l"/>
                <a:tab pos="454418" algn="l"/>
              </a:tabLst>
            </a:pPr>
            <a:r>
              <a:rPr lang="en-US" sz="882" dirty="0">
                <a:solidFill>
                  <a:srgbClr val="505050"/>
                </a:solidFill>
                <a:latin typeface="Consolas" panose="020B0609020204030204" pitchFamily="49" charset="0"/>
                <a:cs typeface="Consolas" panose="020B0609020204030204" pitchFamily="49" charset="0"/>
              </a:rPr>
              <a:t>{</a:t>
            </a:r>
          </a:p>
          <a:p>
            <a:pPr marL="0" lvl="1" indent="-229974" defTabSz="914133">
              <a:tabLst>
                <a:tab pos="220984" algn="l"/>
                <a:tab pos="454418" algn="l"/>
              </a:tabLst>
            </a:pPr>
            <a:r>
              <a:rPr lang="en-US" sz="882" dirty="0">
                <a:solidFill>
                  <a:srgbClr val="505050"/>
                </a:solidFill>
                <a:latin typeface="Consolas" panose="020B0609020204030204" pitchFamily="49" charset="0"/>
                <a:cs typeface="Consolas" panose="020B0609020204030204" pitchFamily="49" charset="0"/>
              </a:rPr>
              <a:t>	aps: {</a:t>
            </a:r>
          </a:p>
          <a:p>
            <a:pPr marL="0" lvl="1" indent="-229974" defTabSz="914133">
              <a:tabLst>
                <a:tab pos="220984" algn="l"/>
                <a:tab pos="454418" algn="l"/>
              </a:tabLst>
            </a:pPr>
            <a:r>
              <a:rPr lang="en-US" sz="882" dirty="0">
                <a:solidFill>
                  <a:srgbClr val="505050"/>
                </a:solidFill>
                <a:latin typeface="Consolas" panose="020B0609020204030204" pitchFamily="49" charset="0"/>
                <a:cs typeface="Consolas" panose="020B0609020204030204" pitchFamily="49" charset="0"/>
              </a:rPr>
              <a:t>		alert: “$(message)”</a:t>
            </a:r>
          </a:p>
          <a:p>
            <a:pPr marL="0" lvl="1" indent="-229974" defTabSz="914133">
              <a:tabLst>
                <a:tab pos="220984" algn="l"/>
                <a:tab pos="454418" algn="l"/>
              </a:tabLst>
            </a:pPr>
            <a:r>
              <a:rPr lang="en-US" sz="882" dirty="0">
                <a:solidFill>
                  <a:srgbClr val="505050"/>
                </a:solidFill>
                <a:latin typeface="Consolas" panose="020B0609020204030204" pitchFamily="49" charset="0"/>
                <a:cs typeface="Consolas" panose="020B0609020204030204" pitchFamily="49" charset="0"/>
              </a:rPr>
              <a:t>	}</a:t>
            </a:r>
          </a:p>
          <a:p>
            <a:pPr marL="0" lvl="1" indent="-229974" defTabSz="914133">
              <a:tabLst>
                <a:tab pos="220984" algn="l"/>
                <a:tab pos="454418" algn="l"/>
              </a:tabLst>
            </a:pPr>
            <a:r>
              <a:rPr lang="en-US" sz="882" dirty="0">
                <a:solidFill>
                  <a:srgbClr val="505050"/>
                </a:solidFill>
                <a:latin typeface="Consolas" panose="020B0609020204030204" pitchFamily="49" charset="0"/>
                <a:cs typeface="Consolas" panose="020B0609020204030204" pitchFamily="49" charset="0"/>
              </a:rPr>
              <a:t>}</a:t>
            </a:r>
          </a:p>
        </p:txBody>
      </p:sp>
      <p:sp>
        <p:nvSpPr>
          <p:cNvPr id="76" name="Rectangle 75"/>
          <p:cNvSpPr/>
          <p:nvPr/>
        </p:nvSpPr>
        <p:spPr>
          <a:xfrm>
            <a:off x="6822027" y="3061901"/>
            <a:ext cx="1827435" cy="135776"/>
          </a:xfrm>
          <a:prstGeom prst="rect">
            <a:avLst/>
          </a:prstGeom>
          <a:noFill/>
        </p:spPr>
        <p:txBody>
          <a:bodyPr wrap="square" lIns="89642" tIns="0" rIns="0" bIns="0">
            <a:spAutoFit/>
          </a:bodyPr>
          <a:lstStyle/>
          <a:p>
            <a:pPr marL="0" lvl="1" indent="-229974" defTabSz="914133">
              <a:tabLst>
                <a:tab pos="220984" algn="l"/>
                <a:tab pos="454418" algn="l"/>
              </a:tabLst>
            </a:pPr>
            <a:r>
              <a:rPr lang="en-US" sz="882" dirty="0">
                <a:solidFill>
                  <a:srgbClr val="505050"/>
                </a:solidFill>
                <a:latin typeface="Consolas" panose="020B0609020204030204" pitchFamily="49" charset="0"/>
                <a:cs typeface="Consolas" panose="020B0609020204030204" pitchFamily="49" charset="0"/>
              </a:rPr>
              <a:t>{ message: “Hello!” }</a:t>
            </a:r>
          </a:p>
        </p:txBody>
      </p:sp>
      <p:sp>
        <p:nvSpPr>
          <p:cNvPr id="80" name="TextBox 79"/>
          <p:cNvSpPr txBox="1"/>
          <p:nvPr/>
        </p:nvSpPr>
        <p:spPr>
          <a:xfrm>
            <a:off x="11208106" y="2573509"/>
            <a:ext cx="637635" cy="225666"/>
          </a:xfrm>
          <a:prstGeom prst="rect">
            <a:avLst/>
          </a:prstGeom>
          <a:noFill/>
        </p:spPr>
        <p:txBody>
          <a:bodyPr wrap="square" lIns="0" tIns="0" rIns="0" bIns="0" rtlCol="0">
            <a:spAutoFit/>
          </a:bodyPr>
          <a:lstStyle/>
          <a:p>
            <a:pPr algn="ctr" defTabSz="914224"/>
            <a:r>
              <a:rPr lang="en-US" sz="1467" dirty="0">
                <a:solidFill>
                  <a:srgbClr val="FFFED0"/>
                </a:solidFill>
                <a:latin typeface="Segoe" pitchFamily="34" charset="0"/>
              </a:rPr>
              <a:t>Hello!</a:t>
            </a:r>
          </a:p>
        </p:txBody>
      </p:sp>
      <p:sp>
        <p:nvSpPr>
          <p:cNvPr id="81" name="TextBox 80"/>
          <p:cNvSpPr txBox="1"/>
          <p:nvPr/>
        </p:nvSpPr>
        <p:spPr>
          <a:xfrm>
            <a:off x="11369807" y="5363371"/>
            <a:ext cx="236435" cy="135776"/>
          </a:xfrm>
          <a:prstGeom prst="rect">
            <a:avLst/>
          </a:prstGeom>
          <a:noFill/>
        </p:spPr>
        <p:txBody>
          <a:bodyPr wrap="square" lIns="0" tIns="0" rIns="0" bIns="0" rtlCol="0">
            <a:spAutoFit/>
          </a:bodyPr>
          <a:lstStyle/>
          <a:p>
            <a:pPr algn="ctr" defTabSz="914224"/>
            <a:r>
              <a:rPr lang="en-US" sz="686" dirty="0">
                <a:solidFill>
                  <a:srgbClr val="00BCF2"/>
                </a:solidFill>
                <a:latin typeface="Segoe" pitchFamily="34" charset="0"/>
              </a:rPr>
              <a:t>Hello</a:t>
            </a:r>
            <a:r>
              <a:rPr lang="en-US" sz="882" dirty="0">
                <a:solidFill>
                  <a:srgbClr val="00BCF2"/>
                </a:solidFill>
                <a:latin typeface="Segoe" pitchFamily="34" charset="0"/>
              </a:rPr>
              <a:t>!</a:t>
            </a:r>
          </a:p>
        </p:txBody>
      </p:sp>
      <p:pic>
        <p:nvPicPr>
          <p:cNvPr id="85" name="Picture 84" descr="iPhone-1.png"/>
          <p:cNvPicPr>
            <a:picLocks noChangeAspect="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46000"/>
                    </a14:imgEffect>
                  </a14:imgLayer>
                </a14:imgProps>
              </a:ext>
              <a:ext uri="{28A0092B-C50C-407E-A947-70E740481C1C}">
                <a14:useLocalDpi xmlns:a14="http://schemas.microsoft.com/office/drawing/2010/main" val="0"/>
              </a:ext>
            </a:extLst>
          </a:blip>
          <a:stretch>
            <a:fillRect/>
          </a:stretch>
        </p:blipFill>
        <p:spPr>
          <a:xfrm>
            <a:off x="11089614" y="5058325"/>
            <a:ext cx="796822" cy="796822"/>
          </a:xfrm>
          <a:prstGeom prst="rect">
            <a:avLst/>
          </a:prstGeom>
        </p:spPr>
      </p:pic>
      <p:grpSp>
        <p:nvGrpSpPr>
          <p:cNvPr id="26" name="Group 25"/>
          <p:cNvGrpSpPr>
            <a:grpSpLocks noChangeAspect="1"/>
          </p:cNvGrpSpPr>
          <p:nvPr/>
        </p:nvGrpSpPr>
        <p:grpSpPr>
          <a:xfrm>
            <a:off x="9009381" y="3429000"/>
            <a:ext cx="786755" cy="896425"/>
            <a:chOff x="4465637" y="2811462"/>
            <a:chExt cx="1739900" cy="1982434"/>
          </a:xfrm>
        </p:grpSpPr>
        <p:sp>
          <p:nvSpPr>
            <p:cNvPr id="27" name="Rectangle 26"/>
            <p:cNvSpPr/>
            <p:nvPr/>
          </p:nvSpPr>
          <p:spPr bwMode="auto">
            <a:xfrm>
              <a:off x="4525678" y="3040062"/>
              <a:ext cx="1675096" cy="17538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a:duotone>
                <a:prstClr val="black"/>
                <a:srgbClr val="0000FF">
                  <a:tint val="45000"/>
                  <a:satMod val="400000"/>
                </a:srgbClr>
              </a:duotone>
              <a:lum bright="-40000" contrast="-20000"/>
            </a:blip>
            <a:stretch>
              <a:fillRect/>
            </a:stretch>
          </p:blipFill>
          <p:spPr>
            <a:xfrm>
              <a:off x="4465637" y="3535363"/>
              <a:ext cx="1739900" cy="1028701"/>
            </a:xfrm>
            <a:prstGeom prst="rect">
              <a:avLst/>
            </a:prstGeom>
          </p:spPr>
        </p:pic>
        <p:pic>
          <p:nvPicPr>
            <p:cNvPr id="29" name="Picture 28"/>
            <p:cNvPicPr>
              <a:picLocks noChangeAspect="1"/>
            </p:cNvPicPr>
            <p:nvPr/>
          </p:nvPicPr>
          <p:blipFill>
            <a:blip r:embed="rId8">
              <a:duotone>
                <a:prstClr val="black"/>
                <a:srgbClr val="0000FF">
                  <a:tint val="45000"/>
                  <a:satMod val="400000"/>
                </a:srgbClr>
              </a:duotone>
              <a:lum bright="-40000" contrast="-20000"/>
            </a:blip>
            <a:stretch>
              <a:fillRect/>
            </a:stretch>
          </p:blipFill>
          <p:spPr>
            <a:xfrm>
              <a:off x="4465637" y="2811462"/>
              <a:ext cx="1739900" cy="609600"/>
            </a:xfrm>
            <a:prstGeom prst="rect">
              <a:avLst/>
            </a:prstGeom>
          </p:spPr>
        </p:pic>
      </p:grpSp>
    </p:spTree>
    <p:extLst>
      <p:ext uri="{BB962C8B-B14F-4D97-AF65-F5344CB8AC3E}">
        <p14:creationId xmlns:p14="http://schemas.microsoft.com/office/powerpoint/2010/main" val="1071694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1"/>
                                        </p:tgtEl>
                                        <p:attrNameLst>
                                          <p:attrName>style.visibility</p:attrName>
                                        </p:attrNameLst>
                                      </p:cBhvr>
                                      <p:to>
                                        <p:strVal val="visible"/>
                                      </p:to>
                                    </p:set>
                                  </p:childTnLst>
                                </p:cTn>
                              </p:par>
                              <p:par>
                                <p:cTn id="53" presetID="10" presetClass="entr" presetSubtype="0" fill="hold" nodeType="withEffect">
                                  <p:stCondLst>
                                    <p:cond delay="50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76" grpId="0"/>
      <p:bldP spid="80" grpId="0"/>
      <p:bldP spid="8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2" descr="\\MAGNUM\Projects\Microsoft\Cloud Power FY12\Design\ICONS_PNG\Devices.png"/>
          <p:cNvPicPr>
            <a:picLocks noChangeAspect="1" noChangeArrowheads="1"/>
          </p:cNvPicPr>
          <p:nvPr/>
        </p:nvPicPr>
        <p:blipFill>
          <a:blip r:embed="rId3" cstate="print">
            <a:duotone>
              <a:prstClr val="black"/>
              <a:srgbClr val="FF00FF">
                <a:tint val="45000"/>
                <a:satMod val="400000"/>
              </a:srgbClr>
            </a:duotone>
            <a:extLst>
              <a:ext uri="{BEBA8EAE-BF5A-486C-A8C5-ECC9F3942E4B}">
                <a14:imgProps xmlns:a14="http://schemas.microsoft.com/office/drawing/2010/main">
                  <a14:imgLayer r:embed="rId4">
                    <a14:imgEffect>
                      <a14:colorTemperature colorTemp="4700"/>
                    </a14:imgEffect>
                  </a14:imgLayer>
                </a14:imgProps>
              </a:ext>
            </a:extLst>
          </a:blip>
          <a:srcRect l="2000" t="50000" r="46000" b="4000"/>
          <a:stretch>
            <a:fillRect/>
          </a:stretch>
        </p:blipFill>
        <p:spPr bwMode="auto">
          <a:xfrm>
            <a:off x="11026338" y="2262966"/>
            <a:ext cx="1045828" cy="924916"/>
          </a:xfrm>
          <a:prstGeom prst="rect">
            <a:avLst/>
          </a:prstGeom>
          <a:noFill/>
          <a:ln>
            <a:noFill/>
          </a:ln>
        </p:spPr>
      </p:pic>
      <p:sp>
        <p:nvSpPr>
          <p:cNvPr id="2" name="Title 1"/>
          <p:cNvSpPr>
            <a:spLocks noGrp="1"/>
          </p:cNvSpPr>
          <p:nvPr>
            <p:ph type="title"/>
          </p:nvPr>
        </p:nvSpPr>
        <p:spPr/>
        <p:txBody>
          <a:bodyPr/>
          <a:lstStyle/>
          <a:p>
            <a:r>
              <a:rPr lang="en-US" dirty="0" smtClean="0">
                <a:solidFill>
                  <a:schemeClr val="tx2"/>
                </a:solidFill>
              </a:rPr>
              <a:t>Templates for personalization</a:t>
            </a:r>
            <a:endParaRPr lang="en-US" dirty="0">
              <a:solidFill>
                <a:schemeClr val="tx2"/>
              </a:solidFill>
            </a:endParaRPr>
          </a:p>
        </p:txBody>
      </p:sp>
      <p:sp>
        <p:nvSpPr>
          <p:cNvPr id="3" name="Text Placeholder 5"/>
          <p:cNvSpPr txBox="1">
            <a:spLocks/>
          </p:cNvSpPr>
          <p:nvPr/>
        </p:nvSpPr>
        <p:spPr>
          <a:xfrm>
            <a:off x="252282" y="1711803"/>
            <a:ext cx="11653523" cy="4121978"/>
          </a:xfrm>
          <a:prstGeom prst="rect">
            <a:avLst/>
          </a:prstGeom>
        </p:spPr>
        <p:txBody>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3529" dirty="0">
              <a:gradFill>
                <a:gsLst>
                  <a:gs pos="1250">
                    <a:srgbClr val="505050"/>
                  </a:gs>
                  <a:gs pos="100000">
                    <a:srgbClr val="505050"/>
                  </a:gs>
                </a:gsLst>
                <a:lin ang="5400000" scaled="0"/>
              </a:gradFill>
            </a:endParaRPr>
          </a:p>
        </p:txBody>
      </p:sp>
      <p:sp>
        <p:nvSpPr>
          <p:cNvPr id="6" name="Text Placeholder 2"/>
          <p:cNvSpPr txBox="1">
            <a:spLocks/>
          </p:cNvSpPr>
          <p:nvPr/>
        </p:nvSpPr>
        <p:spPr>
          <a:xfrm>
            <a:off x="418643" y="1778556"/>
            <a:ext cx="11653523" cy="3966208"/>
          </a:xfrm>
          <a:prstGeom prst="rect">
            <a:avLst/>
          </a:prstGeom>
        </p:spPr>
        <p:txBody>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745" dirty="0">
                <a:solidFill>
                  <a:srgbClr val="505050"/>
                </a:solidFill>
              </a:rPr>
              <a:t>Registration</a:t>
            </a:r>
          </a:p>
          <a:p>
            <a:pPr marL="336102" lvl="1" indent="0">
              <a:buFont typeface="Arial" pitchFamily="34" charset="0"/>
              <a:buNone/>
            </a:pPr>
            <a:r>
              <a:rPr lang="en-US" sz="1961" dirty="0">
                <a:solidFill>
                  <a:srgbClr val="505050"/>
                </a:solidFill>
              </a:rPr>
              <a:t>Client apps can register with personalized templates, e.g., </a:t>
            </a:r>
          </a:p>
          <a:p>
            <a:pPr marL="560170" lvl="2" indent="0">
              <a:buFont typeface="Arial" pitchFamily="34" charset="0"/>
              <a:buNone/>
            </a:pPr>
            <a:r>
              <a:rPr lang="en-US" sz="1765" dirty="0">
                <a:solidFill>
                  <a:srgbClr val="505050"/>
                </a:solidFill>
              </a:rPr>
              <a:t>Alice’s Surface wants to receive weather information in F degrees.</a:t>
            </a:r>
          </a:p>
          <a:p>
            <a:pPr marL="560170" lvl="2" indent="0">
              <a:buFont typeface="Arial" pitchFamily="34" charset="0"/>
              <a:buNone/>
            </a:pPr>
            <a:r>
              <a:rPr lang="en-US" sz="1765" dirty="0">
                <a:solidFill>
                  <a:srgbClr val="505050"/>
                </a:solidFill>
              </a:rPr>
              <a:t>Bob’s iPhone wants weather information in C degrees.</a:t>
            </a:r>
          </a:p>
          <a:p>
            <a:pPr marL="0" indent="0">
              <a:buFont typeface="Arial" pitchFamily="34" charset="0"/>
              <a:buNone/>
            </a:pPr>
            <a:r>
              <a:rPr lang="en-US" sz="2745" dirty="0">
                <a:solidFill>
                  <a:srgbClr val="505050"/>
                </a:solidFill>
              </a:rPr>
              <a:t>Send notification.</a:t>
            </a:r>
          </a:p>
          <a:p>
            <a:pPr marL="336102" lvl="1" indent="0">
              <a:buFont typeface="Arial" pitchFamily="34" charset="0"/>
              <a:buNone/>
            </a:pPr>
            <a:r>
              <a:rPr lang="en-US" sz="1961" dirty="0">
                <a:solidFill>
                  <a:srgbClr val="505050"/>
                </a:solidFill>
              </a:rPr>
              <a:t>App back-end sends a message including </a:t>
            </a:r>
            <a:br>
              <a:rPr lang="en-US" sz="1961" dirty="0">
                <a:solidFill>
                  <a:srgbClr val="505050"/>
                </a:solidFill>
              </a:rPr>
            </a:br>
            <a:r>
              <a:rPr lang="en-US" sz="1961" dirty="0">
                <a:solidFill>
                  <a:srgbClr val="505050"/>
                </a:solidFill>
              </a:rPr>
              <a:t>both temperatures:  {</a:t>
            </a:r>
            <a:r>
              <a:rPr lang="en-US" sz="1961" dirty="0" err="1">
                <a:solidFill>
                  <a:srgbClr val="505050"/>
                </a:solidFill>
              </a:rPr>
              <a:t>tempC</a:t>
            </a:r>
            <a:r>
              <a:rPr lang="en-US" sz="1961" dirty="0">
                <a:solidFill>
                  <a:srgbClr val="505050"/>
                </a:solidFill>
              </a:rPr>
              <a:t>: “23”, </a:t>
            </a:r>
            <a:r>
              <a:rPr lang="en-US" sz="1961" dirty="0" err="1">
                <a:solidFill>
                  <a:srgbClr val="505050"/>
                </a:solidFill>
              </a:rPr>
              <a:t>tempF</a:t>
            </a:r>
            <a:r>
              <a:rPr lang="en-US" sz="1961" dirty="0">
                <a:solidFill>
                  <a:srgbClr val="505050"/>
                </a:solidFill>
              </a:rPr>
              <a:t>: “73”}.</a:t>
            </a:r>
          </a:p>
          <a:p>
            <a:pPr marL="0" indent="0">
              <a:buFont typeface="Arial" pitchFamily="34" charset="0"/>
              <a:buNone/>
            </a:pPr>
            <a:r>
              <a:rPr lang="en-US" sz="2745" dirty="0">
                <a:solidFill>
                  <a:srgbClr val="505050"/>
                </a:solidFill>
              </a:rPr>
              <a:t>Template Expressions.</a:t>
            </a:r>
          </a:p>
          <a:p>
            <a:pPr marL="336102" lvl="1" indent="0">
              <a:buFont typeface="Arial" pitchFamily="34" charset="0"/>
              <a:buNone/>
            </a:pPr>
            <a:r>
              <a:rPr lang="en-US" sz="1961" dirty="0">
                <a:solidFill>
                  <a:srgbClr val="505050"/>
                </a:solidFill>
              </a:rPr>
              <a:t>Template support a simple expression language:</a:t>
            </a:r>
          </a:p>
          <a:p>
            <a:pPr marL="336102" lvl="1" indent="0">
              <a:buFont typeface="Arial" pitchFamily="34" charset="0"/>
              <a:buNone/>
            </a:pPr>
            <a:r>
              <a:rPr lang="en-US" sz="1961" dirty="0">
                <a:solidFill>
                  <a:srgbClr val="505050"/>
                </a:solidFill>
              </a:rPr>
              <a:t>E.g., {‘Sam, ’+$(friend)+’ added you to ’+$(</a:t>
            </a:r>
            <a:r>
              <a:rPr lang="en-US" sz="1961" dirty="0" err="1">
                <a:solidFill>
                  <a:srgbClr val="505050"/>
                </a:solidFill>
              </a:rPr>
              <a:t>groupName</a:t>
            </a:r>
            <a:r>
              <a:rPr lang="en-US" sz="1961" dirty="0">
                <a:solidFill>
                  <a:srgbClr val="505050"/>
                </a:solidFill>
              </a:rPr>
              <a:t>)+‘ group’}.</a:t>
            </a:r>
          </a:p>
        </p:txBody>
      </p:sp>
      <p:grpSp>
        <p:nvGrpSpPr>
          <p:cNvPr id="58" name="Group 57"/>
          <p:cNvGrpSpPr/>
          <p:nvPr/>
        </p:nvGrpSpPr>
        <p:grpSpPr>
          <a:xfrm>
            <a:off x="8638796" y="3454090"/>
            <a:ext cx="1726451" cy="1185350"/>
            <a:chOff x="4879203" y="2324936"/>
            <a:chExt cx="1726696" cy="1185519"/>
          </a:xfrm>
          <a:solidFill>
            <a:schemeClr val="bg2"/>
          </a:solidFill>
        </p:grpSpPr>
        <p:sp>
          <p:nvSpPr>
            <p:cNvPr id="60" name="Rectangle 59"/>
            <p:cNvSpPr/>
            <p:nvPr/>
          </p:nvSpPr>
          <p:spPr bwMode="auto">
            <a:xfrm>
              <a:off x="4879203" y="2324936"/>
              <a:ext cx="1726696" cy="1185519"/>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898" tIns="60949" rIns="121898" bIns="60949" numCol="1" rtlCol="0" anchor="ctr" anchorCtr="0" compatLnSpc="1">
              <a:prstTxWarp prst="textNoShape">
                <a:avLst/>
              </a:prstTxWarp>
            </a:bodyPr>
            <a:lstStyle/>
            <a:p>
              <a:pPr algn="ctr" defTabSz="913923" fontAlgn="base">
                <a:spcBef>
                  <a:spcPct val="0"/>
                </a:spcBef>
                <a:spcAft>
                  <a:spcPct val="0"/>
                </a:spcAft>
              </a:pPr>
              <a:endParaRPr lang="en-US" sz="1467" dirty="0">
                <a:solidFill>
                  <a:prstClr val="white"/>
                </a:solidFill>
              </a:endParaRPr>
            </a:p>
          </p:txBody>
        </p:sp>
        <p:sp>
          <p:nvSpPr>
            <p:cNvPr id="61" name="TextBox 60"/>
            <p:cNvSpPr txBox="1"/>
            <p:nvPr/>
          </p:nvSpPr>
          <p:spPr>
            <a:xfrm>
              <a:off x="4929826" y="3017679"/>
              <a:ext cx="1454353" cy="225698"/>
            </a:xfrm>
            <a:prstGeom prst="rect">
              <a:avLst/>
            </a:prstGeom>
            <a:noFill/>
          </p:spPr>
          <p:txBody>
            <a:bodyPr wrap="none" lIns="121903" tIns="0" rIns="0" bIns="0" rtlCol="0">
              <a:spAutoFit/>
            </a:bodyPr>
            <a:lstStyle/>
            <a:p>
              <a:pPr algn="ctr" defTabSz="914224"/>
              <a:r>
                <a:rPr lang="en-US" sz="1467" dirty="0">
                  <a:solidFill>
                    <a:srgbClr val="505050"/>
                  </a:solidFill>
                  <a:latin typeface="Segoe" pitchFamily="34" charset="0"/>
                </a:rPr>
                <a:t>Notification Hub</a:t>
              </a:r>
            </a:p>
          </p:txBody>
        </p:sp>
      </p:grpSp>
      <p:grpSp>
        <p:nvGrpSpPr>
          <p:cNvPr id="62" name="Group 61"/>
          <p:cNvGrpSpPr/>
          <p:nvPr/>
        </p:nvGrpSpPr>
        <p:grpSpPr>
          <a:xfrm>
            <a:off x="6768319" y="3454089"/>
            <a:ext cx="1206059" cy="1206326"/>
            <a:chOff x="6259896" y="3521405"/>
            <a:chExt cx="1230243" cy="1230515"/>
          </a:xfrm>
          <a:solidFill>
            <a:schemeClr val="tx2"/>
          </a:solidFill>
        </p:grpSpPr>
        <p:sp>
          <p:nvSpPr>
            <p:cNvPr id="63" name="Freeform 80"/>
            <p:cNvSpPr>
              <a:spLocks noEditPoints="1"/>
            </p:cNvSpPr>
            <p:nvPr/>
          </p:nvSpPr>
          <p:spPr bwMode="auto">
            <a:xfrm>
              <a:off x="6438309" y="3521405"/>
              <a:ext cx="869811" cy="91440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grpFill/>
            <a:ln>
              <a:noFill/>
            </a:ln>
          </p:spPr>
          <p:txBody>
            <a:bodyPr vert="horz" wrap="square" lIns="91427" tIns="45713" rIns="91427" bIns="45713" numCol="1" anchor="t" anchorCtr="0" compatLnSpc="1">
              <a:prstTxWarp prst="textNoShape">
                <a:avLst/>
              </a:prstTxWarp>
            </a:bodyPr>
            <a:lstStyle/>
            <a:p>
              <a:pPr defTabSz="914133"/>
              <a:endParaRPr lang="en-US">
                <a:solidFill>
                  <a:srgbClr val="000000"/>
                </a:solidFill>
              </a:endParaRPr>
            </a:p>
          </p:txBody>
        </p:sp>
        <p:sp>
          <p:nvSpPr>
            <p:cNvPr id="64" name="TextBox 63"/>
            <p:cNvSpPr txBox="1"/>
            <p:nvPr/>
          </p:nvSpPr>
          <p:spPr>
            <a:xfrm>
              <a:off x="6259896" y="4521729"/>
              <a:ext cx="1230243" cy="230191"/>
            </a:xfrm>
            <a:prstGeom prst="rect">
              <a:avLst/>
            </a:prstGeom>
            <a:noFill/>
          </p:spPr>
          <p:txBody>
            <a:bodyPr wrap="square" lIns="0" tIns="0" rIns="0" bIns="0" rtlCol="0">
              <a:spAutoFit/>
            </a:bodyPr>
            <a:lstStyle/>
            <a:p>
              <a:pPr algn="ctr" defTabSz="914224"/>
              <a:r>
                <a:rPr lang="en-US" sz="1467" dirty="0">
                  <a:solidFill>
                    <a:srgbClr val="505050"/>
                  </a:solidFill>
                  <a:latin typeface="Segoe" pitchFamily="34" charset="0"/>
                </a:rPr>
                <a:t>App back-end</a:t>
              </a:r>
            </a:p>
          </p:txBody>
        </p:sp>
      </p:grpSp>
      <p:cxnSp>
        <p:nvCxnSpPr>
          <p:cNvPr id="69" name="Straight Arrow Connector 68"/>
          <p:cNvCxnSpPr/>
          <p:nvPr/>
        </p:nvCxnSpPr>
        <p:spPr>
          <a:xfrm flipH="1">
            <a:off x="9939207" y="2995787"/>
            <a:ext cx="896426" cy="578543"/>
          </a:xfrm>
          <a:prstGeom prst="straightConnector1">
            <a:avLst/>
          </a:prstGeom>
          <a:ln w="28575">
            <a:solidFill>
              <a:srgbClr val="66006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flipV="1">
            <a:off x="9939207" y="4660415"/>
            <a:ext cx="1030647" cy="551427"/>
          </a:xfrm>
          <a:prstGeom prst="straightConnector1">
            <a:avLst/>
          </a:prstGeom>
          <a:ln w="2857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7974379" y="3966914"/>
            <a:ext cx="886985" cy="1"/>
          </a:xfrm>
          <a:prstGeom prst="straightConnector1">
            <a:avLst/>
          </a:prstGeom>
          <a:ln w="285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V="1">
            <a:off x="10063327" y="3162368"/>
            <a:ext cx="1188588" cy="714642"/>
          </a:xfrm>
          <a:prstGeom prst="straightConnector1">
            <a:avLst/>
          </a:prstGeom>
          <a:ln w="285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10055210" y="4446491"/>
            <a:ext cx="1156827" cy="625955"/>
          </a:xfrm>
          <a:prstGeom prst="straightConnector1">
            <a:avLst/>
          </a:prstGeom>
          <a:ln w="285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8321613" y="1623071"/>
            <a:ext cx="2514020" cy="950438"/>
          </a:xfrm>
          <a:prstGeom prst="rect">
            <a:avLst/>
          </a:prstGeom>
          <a:noFill/>
        </p:spPr>
        <p:txBody>
          <a:bodyPr wrap="square" lIns="89642" tIns="0" rIns="0" bIns="0">
            <a:spAutoFit/>
          </a:bodyPr>
          <a:lstStyle/>
          <a:p>
            <a:pPr defTabSz="896386" eaLnBrk="0" fontAlgn="base" hangingPunct="0">
              <a:spcBef>
                <a:spcPct val="0"/>
              </a:spcBef>
              <a:spcAft>
                <a:spcPct val="0"/>
              </a:spcAft>
              <a:tabLst>
                <a:tab pos="110493" algn="l"/>
                <a:tab pos="220984" algn="l"/>
                <a:tab pos="331477" algn="l"/>
              </a:tabLst>
            </a:pPr>
            <a:r>
              <a:rPr lang="en-US" sz="882" dirty="0">
                <a:solidFill>
                  <a:srgbClr val="000000"/>
                </a:solidFill>
                <a:latin typeface="Consolas" panose="020B0609020204030204" pitchFamily="49" charset="0"/>
                <a:cs typeface="Consolas" panose="020B0609020204030204" pitchFamily="49" charset="0"/>
              </a:rPr>
              <a:t>&lt;toast&gt;</a:t>
            </a:r>
          </a:p>
          <a:p>
            <a:pPr defTabSz="896386" eaLnBrk="0" fontAlgn="base" hangingPunct="0">
              <a:spcBef>
                <a:spcPct val="0"/>
              </a:spcBef>
              <a:spcAft>
                <a:spcPct val="0"/>
              </a:spcAft>
              <a:tabLst>
                <a:tab pos="110493" algn="l"/>
                <a:tab pos="220984" algn="l"/>
                <a:tab pos="331477" algn="l"/>
              </a:tabLst>
            </a:pPr>
            <a:r>
              <a:rPr lang="en-US" sz="882" dirty="0">
                <a:solidFill>
                  <a:srgbClr val="000000"/>
                </a:solidFill>
                <a:latin typeface="Consolas" panose="020B0609020204030204" pitchFamily="49" charset="0"/>
                <a:cs typeface="Consolas" panose="020B0609020204030204" pitchFamily="49" charset="0"/>
              </a:rPr>
              <a:t>	&lt;visual&gt;</a:t>
            </a:r>
          </a:p>
          <a:p>
            <a:pPr defTabSz="896386" eaLnBrk="0" fontAlgn="base" hangingPunct="0">
              <a:spcBef>
                <a:spcPct val="0"/>
              </a:spcBef>
              <a:spcAft>
                <a:spcPct val="0"/>
              </a:spcAft>
              <a:tabLst>
                <a:tab pos="110493" algn="l"/>
                <a:tab pos="220984" algn="l"/>
                <a:tab pos="331477" algn="l"/>
              </a:tabLst>
            </a:pPr>
            <a:r>
              <a:rPr lang="en-US" sz="882" dirty="0">
                <a:solidFill>
                  <a:srgbClr val="000000"/>
                </a:solidFill>
                <a:latin typeface="Consolas" panose="020B0609020204030204" pitchFamily="49" charset="0"/>
                <a:cs typeface="Consolas" panose="020B0609020204030204" pitchFamily="49" charset="0"/>
              </a:rPr>
              <a:t>		&lt;binding template=\"ToastText01\"&gt;</a:t>
            </a:r>
          </a:p>
          <a:p>
            <a:pPr defTabSz="896386" eaLnBrk="0" fontAlgn="base" hangingPunct="0">
              <a:spcBef>
                <a:spcPct val="0"/>
              </a:spcBef>
              <a:spcAft>
                <a:spcPct val="0"/>
              </a:spcAft>
              <a:tabLst>
                <a:tab pos="110493" algn="l"/>
                <a:tab pos="220984" algn="l"/>
                <a:tab pos="331477" algn="l"/>
              </a:tabLst>
            </a:pPr>
            <a:r>
              <a:rPr lang="en-US" sz="882" dirty="0">
                <a:solidFill>
                  <a:srgbClr val="000000"/>
                </a:solidFill>
                <a:latin typeface="Consolas" panose="020B0609020204030204" pitchFamily="49" charset="0"/>
                <a:cs typeface="Consolas" panose="020B0609020204030204" pitchFamily="49" charset="0"/>
              </a:rPr>
              <a:t>			&lt;text id=\"1\"&gt;</a:t>
            </a:r>
            <a:r>
              <a:rPr lang="en-US" sz="882" dirty="0">
                <a:solidFill>
                  <a:srgbClr val="00188F"/>
                </a:solidFill>
                <a:latin typeface="Consolas" panose="020B0609020204030204" pitchFamily="49" charset="0"/>
                <a:cs typeface="Consolas" panose="020B0609020204030204" pitchFamily="49" charset="0"/>
              </a:rPr>
              <a:t>$(</a:t>
            </a:r>
            <a:r>
              <a:rPr lang="en-US" sz="882" dirty="0" err="1">
                <a:solidFill>
                  <a:srgbClr val="00188F"/>
                </a:solidFill>
                <a:latin typeface="Consolas" panose="020B0609020204030204" pitchFamily="49" charset="0"/>
                <a:cs typeface="Consolas" panose="020B0609020204030204" pitchFamily="49" charset="0"/>
              </a:rPr>
              <a:t>tempF</a:t>
            </a:r>
            <a:r>
              <a:rPr lang="en-US" sz="882" dirty="0">
                <a:solidFill>
                  <a:srgbClr val="00188F"/>
                </a:solidFill>
                <a:latin typeface="Consolas" panose="020B0609020204030204" pitchFamily="49" charset="0"/>
                <a:cs typeface="Consolas" panose="020B0609020204030204" pitchFamily="49" charset="0"/>
              </a:rPr>
              <a:t>)</a:t>
            </a:r>
            <a:r>
              <a:rPr lang="en-US" sz="882" dirty="0">
                <a:solidFill>
                  <a:srgbClr val="000000"/>
                </a:solidFill>
                <a:latin typeface="Consolas" panose="020B0609020204030204" pitchFamily="49" charset="0"/>
                <a:cs typeface="Consolas" panose="020B0609020204030204" pitchFamily="49" charset="0"/>
              </a:rPr>
              <a:t>&lt;/text&gt;</a:t>
            </a:r>
          </a:p>
          <a:p>
            <a:pPr defTabSz="896386" eaLnBrk="0" fontAlgn="base" hangingPunct="0">
              <a:spcBef>
                <a:spcPct val="0"/>
              </a:spcBef>
              <a:spcAft>
                <a:spcPct val="0"/>
              </a:spcAft>
              <a:tabLst>
                <a:tab pos="110493" algn="l"/>
                <a:tab pos="220984" algn="l"/>
                <a:tab pos="331477" algn="l"/>
              </a:tabLst>
            </a:pPr>
            <a:r>
              <a:rPr lang="en-US" sz="882" dirty="0">
                <a:solidFill>
                  <a:srgbClr val="000000"/>
                </a:solidFill>
                <a:latin typeface="Consolas" panose="020B0609020204030204" pitchFamily="49" charset="0"/>
                <a:cs typeface="Consolas" panose="020B0609020204030204" pitchFamily="49" charset="0"/>
              </a:rPr>
              <a:t>		&lt;/binding&gt;</a:t>
            </a:r>
          </a:p>
          <a:p>
            <a:pPr defTabSz="896386" eaLnBrk="0" fontAlgn="base" hangingPunct="0">
              <a:spcBef>
                <a:spcPct val="0"/>
              </a:spcBef>
              <a:spcAft>
                <a:spcPct val="0"/>
              </a:spcAft>
              <a:tabLst>
                <a:tab pos="110493" algn="l"/>
                <a:tab pos="220984" algn="l"/>
                <a:tab pos="331477" algn="l"/>
              </a:tabLst>
            </a:pPr>
            <a:r>
              <a:rPr lang="en-US" sz="882" dirty="0">
                <a:solidFill>
                  <a:srgbClr val="000000"/>
                </a:solidFill>
                <a:latin typeface="Consolas" panose="020B0609020204030204" pitchFamily="49" charset="0"/>
                <a:cs typeface="Consolas" panose="020B0609020204030204" pitchFamily="49" charset="0"/>
              </a:rPr>
              <a:t>	&lt;/visual&gt;</a:t>
            </a:r>
          </a:p>
          <a:p>
            <a:pPr defTabSz="896386" eaLnBrk="0" fontAlgn="base" hangingPunct="0">
              <a:spcBef>
                <a:spcPct val="0"/>
              </a:spcBef>
              <a:spcAft>
                <a:spcPct val="0"/>
              </a:spcAft>
              <a:tabLst>
                <a:tab pos="110493" algn="l"/>
                <a:tab pos="220984" algn="l"/>
                <a:tab pos="331477" algn="l"/>
              </a:tabLst>
            </a:pPr>
            <a:r>
              <a:rPr lang="en-US" sz="882" dirty="0">
                <a:solidFill>
                  <a:srgbClr val="000000"/>
                </a:solidFill>
                <a:latin typeface="Consolas" panose="020B0609020204030204" pitchFamily="49" charset="0"/>
                <a:cs typeface="Consolas" panose="020B0609020204030204" pitchFamily="49" charset="0"/>
              </a:rPr>
              <a:t>&lt;/toast&gt;</a:t>
            </a:r>
            <a:r>
              <a:rPr lang="en-US" sz="882" dirty="0">
                <a:solidFill>
                  <a:srgbClr val="FFFFFF"/>
                </a:solidFill>
              </a:rPr>
              <a:t> </a:t>
            </a:r>
            <a:endParaRPr lang="en-US" sz="1961" dirty="0">
              <a:solidFill>
                <a:srgbClr val="FFFFFF"/>
              </a:solidFill>
              <a:latin typeface="Arial" panose="020B0604020202020204" pitchFamily="34" charset="0"/>
            </a:endParaRPr>
          </a:p>
        </p:txBody>
      </p:sp>
      <p:sp>
        <p:nvSpPr>
          <p:cNvPr id="75" name="Rectangle 74"/>
          <p:cNvSpPr/>
          <p:nvPr/>
        </p:nvSpPr>
        <p:spPr>
          <a:xfrm>
            <a:off x="8792071" y="5363370"/>
            <a:ext cx="1827435" cy="678884"/>
          </a:xfrm>
          <a:prstGeom prst="rect">
            <a:avLst/>
          </a:prstGeom>
          <a:noFill/>
        </p:spPr>
        <p:txBody>
          <a:bodyPr wrap="square" lIns="89642" tIns="0" rIns="0" bIns="0">
            <a:spAutoFit/>
          </a:bodyPr>
          <a:lstStyle/>
          <a:p>
            <a:pPr marL="0" lvl="1" indent="-229974" defTabSz="914133">
              <a:tabLst>
                <a:tab pos="220984" algn="l"/>
                <a:tab pos="454418" algn="l"/>
              </a:tabLst>
            </a:pPr>
            <a:r>
              <a:rPr lang="en-US" sz="882" dirty="0">
                <a:solidFill>
                  <a:srgbClr val="00188F"/>
                </a:solidFill>
                <a:latin typeface="Consolas" panose="020B0609020204030204" pitchFamily="49" charset="0"/>
                <a:cs typeface="Consolas" panose="020B0609020204030204" pitchFamily="49" charset="0"/>
              </a:rPr>
              <a:t>{</a:t>
            </a:r>
          </a:p>
          <a:p>
            <a:pPr marL="0" lvl="1" indent="-229974" defTabSz="914133">
              <a:tabLst>
                <a:tab pos="220984" algn="l"/>
                <a:tab pos="454418" algn="l"/>
              </a:tabLst>
            </a:pPr>
            <a:r>
              <a:rPr lang="en-US" sz="882" dirty="0">
                <a:solidFill>
                  <a:srgbClr val="00188F"/>
                </a:solidFill>
                <a:latin typeface="Consolas" panose="020B0609020204030204" pitchFamily="49" charset="0"/>
                <a:cs typeface="Consolas" panose="020B0609020204030204" pitchFamily="49" charset="0"/>
              </a:rPr>
              <a:t>	aps: {</a:t>
            </a:r>
          </a:p>
          <a:p>
            <a:pPr marL="0" lvl="1" indent="-229974" defTabSz="914133">
              <a:tabLst>
                <a:tab pos="220984" algn="l"/>
                <a:tab pos="454418" algn="l"/>
              </a:tabLst>
            </a:pPr>
            <a:r>
              <a:rPr lang="en-US" sz="882" dirty="0">
                <a:solidFill>
                  <a:srgbClr val="00188F"/>
                </a:solidFill>
                <a:latin typeface="Consolas" panose="020B0609020204030204" pitchFamily="49" charset="0"/>
                <a:cs typeface="Consolas" panose="020B0609020204030204" pitchFamily="49" charset="0"/>
              </a:rPr>
              <a:t>		alert: “$(</a:t>
            </a:r>
            <a:r>
              <a:rPr lang="en-US" sz="882" dirty="0" err="1">
                <a:solidFill>
                  <a:srgbClr val="00188F"/>
                </a:solidFill>
                <a:latin typeface="Consolas" panose="020B0609020204030204" pitchFamily="49" charset="0"/>
                <a:cs typeface="Consolas" panose="020B0609020204030204" pitchFamily="49" charset="0"/>
              </a:rPr>
              <a:t>tempC</a:t>
            </a:r>
            <a:r>
              <a:rPr lang="en-US" sz="882" dirty="0">
                <a:solidFill>
                  <a:srgbClr val="00188F"/>
                </a:solidFill>
                <a:latin typeface="Consolas" panose="020B0609020204030204" pitchFamily="49" charset="0"/>
                <a:cs typeface="Consolas" panose="020B0609020204030204" pitchFamily="49" charset="0"/>
              </a:rPr>
              <a:t>)”</a:t>
            </a:r>
          </a:p>
          <a:p>
            <a:pPr marL="0" lvl="1" indent="-229974" defTabSz="914133">
              <a:tabLst>
                <a:tab pos="220984" algn="l"/>
                <a:tab pos="454418" algn="l"/>
              </a:tabLst>
            </a:pPr>
            <a:r>
              <a:rPr lang="en-US" sz="882" dirty="0">
                <a:solidFill>
                  <a:srgbClr val="00188F"/>
                </a:solidFill>
                <a:latin typeface="Consolas" panose="020B0609020204030204" pitchFamily="49" charset="0"/>
                <a:cs typeface="Consolas" panose="020B0609020204030204" pitchFamily="49" charset="0"/>
              </a:rPr>
              <a:t>	}</a:t>
            </a:r>
          </a:p>
          <a:p>
            <a:pPr marL="0" lvl="1" indent="-229974" defTabSz="914133">
              <a:tabLst>
                <a:tab pos="220984" algn="l"/>
                <a:tab pos="454418" algn="l"/>
              </a:tabLst>
            </a:pPr>
            <a:r>
              <a:rPr lang="en-US" sz="882" dirty="0">
                <a:solidFill>
                  <a:srgbClr val="00188F"/>
                </a:solidFill>
                <a:latin typeface="Consolas" panose="020B0609020204030204" pitchFamily="49" charset="0"/>
                <a:cs typeface="Consolas" panose="020B0609020204030204" pitchFamily="49" charset="0"/>
              </a:rPr>
              <a:t>}</a:t>
            </a:r>
          </a:p>
        </p:txBody>
      </p:sp>
      <p:sp>
        <p:nvSpPr>
          <p:cNvPr id="76" name="Rectangle 75"/>
          <p:cNvSpPr/>
          <p:nvPr/>
        </p:nvSpPr>
        <p:spPr>
          <a:xfrm>
            <a:off x="6822027" y="3061901"/>
            <a:ext cx="1827435" cy="135776"/>
          </a:xfrm>
          <a:prstGeom prst="rect">
            <a:avLst/>
          </a:prstGeom>
          <a:noFill/>
        </p:spPr>
        <p:txBody>
          <a:bodyPr wrap="square" lIns="89642" tIns="0" rIns="0" bIns="0">
            <a:spAutoFit/>
          </a:bodyPr>
          <a:lstStyle/>
          <a:p>
            <a:pPr marL="0" lvl="1" indent="-229974" defTabSz="914133">
              <a:tabLst>
                <a:tab pos="220984" algn="l"/>
                <a:tab pos="454418" algn="l"/>
              </a:tabLst>
            </a:pPr>
            <a:r>
              <a:rPr lang="en-US" sz="882" dirty="0">
                <a:solidFill>
                  <a:srgbClr val="1E1E1E"/>
                </a:solidFill>
                <a:latin typeface="Consolas" panose="020B0609020204030204" pitchFamily="49" charset="0"/>
                <a:cs typeface="Consolas" panose="020B0609020204030204" pitchFamily="49" charset="0"/>
              </a:rPr>
              <a:t>{</a:t>
            </a:r>
            <a:r>
              <a:rPr lang="en-US" sz="882" dirty="0" err="1">
                <a:solidFill>
                  <a:srgbClr val="1E1E1E"/>
                </a:solidFill>
              </a:rPr>
              <a:t>tempC</a:t>
            </a:r>
            <a:r>
              <a:rPr lang="en-US" sz="882" dirty="0">
                <a:solidFill>
                  <a:srgbClr val="1E1E1E"/>
                </a:solidFill>
              </a:rPr>
              <a:t>: “23”, </a:t>
            </a:r>
            <a:r>
              <a:rPr lang="en-US" sz="882" dirty="0" err="1">
                <a:solidFill>
                  <a:srgbClr val="1E1E1E"/>
                </a:solidFill>
              </a:rPr>
              <a:t>tempF</a:t>
            </a:r>
            <a:r>
              <a:rPr lang="en-US" sz="882" dirty="0">
                <a:solidFill>
                  <a:srgbClr val="1E1E1E"/>
                </a:solidFill>
              </a:rPr>
              <a:t>: “73”</a:t>
            </a:r>
            <a:r>
              <a:rPr lang="en-US" sz="882" dirty="0">
                <a:solidFill>
                  <a:srgbClr val="1E1E1E"/>
                </a:solidFill>
                <a:latin typeface="Consolas" panose="020B0609020204030204" pitchFamily="49" charset="0"/>
                <a:cs typeface="Consolas" panose="020B0609020204030204" pitchFamily="49" charset="0"/>
              </a:rPr>
              <a:t>}</a:t>
            </a:r>
          </a:p>
        </p:txBody>
      </p:sp>
      <p:sp>
        <p:nvSpPr>
          <p:cNvPr id="80" name="TextBox 79"/>
          <p:cNvSpPr txBox="1"/>
          <p:nvPr/>
        </p:nvSpPr>
        <p:spPr>
          <a:xfrm>
            <a:off x="11208106" y="2573509"/>
            <a:ext cx="637635" cy="225666"/>
          </a:xfrm>
          <a:prstGeom prst="rect">
            <a:avLst/>
          </a:prstGeom>
          <a:noFill/>
        </p:spPr>
        <p:txBody>
          <a:bodyPr wrap="square" lIns="0" tIns="0" rIns="0" bIns="0" rtlCol="0">
            <a:spAutoFit/>
          </a:bodyPr>
          <a:lstStyle/>
          <a:p>
            <a:pPr algn="ctr" defTabSz="914224"/>
            <a:r>
              <a:rPr lang="en-US" sz="1467" dirty="0">
                <a:solidFill>
                  <a:srgbClr val="FFFED0"/>
                </a:solidFill>
                <a:latin typeface="Segoe" pitchFamily="34" charset="0"/>
              </a:rPr>
              <a:t>16</a:t>
            </a:r>
          </a:p>
        </p:txBody>
      </p:sp>
      <p:pic>
        <p:nvPicPr>
          <p:cNvPr id="85" name="Picture 84" descr="iPhone-1.png"/>
          <p:cNvPicPr>
            <a:picLocks noChangeAspect="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46000"/>
                    </a14:imgEffect>
                  </a14:imgLayer>
                </a14:imgProps>
              </a:ext>
              <a:ext uri="{28A0092B-C50C-407E-A947-70E740481C1C}">
                <a14:useLocalDpi xmlns:a14="http://schemas.microsoft.com/office/drawing/2010/main" val="0"/>
              </a:ext>
            </a:extLst>
          </a:blip>
          <a:stretch>
            <a:fillRect/>
          </a:stretch>
        </p:blipFill>
        <p:spPr>
          <a:xfrm>
            <a:off x="11101039" y="5097346"/>
            <a:ext cx="796822" cy="796822"/>
          </a:xfrm>
          <a:prstGeom prst="rect">
            <a:avLst/>
          </a:prstGeom>
        </p:spPr>
      </p:pic>
      <p:sp>
        <p:nvSpPr>
          <p:cNvPr id="81" name="TextBox 80"/>
          <p:cNvSpPr txBox="1"/>
          <p:nvPr/>
        </p:nvSpPr>
        <p:spPr>
          <a:xfrm>
            <a:off x="11369807" y="5363370"/>
            <a:ext cx="236435" cy="241381"/>
          </a:xfrm>
          <a:prstGeom prst="rect">
            <a:avLst/>
          </a:prstGeom>
          <a:noFill/>
        </p:spPr>
        <p:txBody>
          <a:bodyPr wrap="square" lIns="0" tIns="0" rIns="0" bIns="0" rtlCol="0">
            <a:spAutoFit/>
          </a:bodyPr>
          <a:lstStyle/>
          <a:p>
            <a:pPr algn="ctr" defTabSz="914224"/>
            <a:r>
              <a:rPr lang="en-US" sz="1568" dirty="0">
                <a:solidFill>
                  <a:srgbClr val="00BCF2"/>
                </a:solidFill>
                <a:latin typeface="Segoe" pitchFamily="34" charset="0"/>
              </a:rPr>
              <a:t>61</a:t>
            </a:r>
            <a:endParaRPr lang="en-US" sz="1961" dirty="0">
              <a:solidFill>
                <a:srgbClr val="00BCF2"/>
              </a:solidFill>
              <a:latin typeface="Segoe" pitchFamily="34" charset="0"/>
            </a:endParaRPr>
          </a:p>
        </p:txBody>
      </p:sp>
      <p:grpSp>
        <p:nvGrpSpPr>
          <p:cNvPr id="26" name="Group 25"/>
          <p:cNvGrpSpPr>
            <a:grpSpLocks noChangeAspect="1"/>
          </p:cNvGrpSpPr>
          <p:nvPr/>
        </p:nvGrpSpPr>
        <p:grpSpPr>
          <a:xfrm>
            <a:off x="9009381" y="3354298"/>
            <a:ext cx="786755" cy="896425"/>
            <a:chOff x="4465637" y="2811462"/>
            <a:chExt cx="1739900" cy="1982434"/>
          </a:xfrm>
        </p:grpSpPr>
        <p:sp>
          <p:nvSpPr>
            <p:cNvPr id="27" name="Rectangle 26"/>
            <p:cNvSpPr/>
            <p:nvPr/>
          </p:nvSpPr>
          <p:spPr bwMode="auto">
            <a:xfrm>
              <a:off x="4525678" y="3040062"/>
              <a:ext cx="1675096" cy="17538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a:duotone>
                <a:prstClr val="black"/>
                <a:srgbClr val="0000FF">
                  <a:tint val="45000"/>
                  <a:satMod val="400000"/>
                </a:srgbClr>
              </a:duotone>
              <a:lum bright="-40000" contrast="-20000"/>
            </a:blip>
            <a:stretch>
              <a:fillRect/>
            </a:stretch>
          </p:blipFill>
          <p:spPr>
            <a:xfrm>
              <a:off x="4465637" y="3535363"/>
              <a:ext cx="1739900" cy="1028701"/>
            </a:xfrm>
            <a:prstGeom prst="rect">
              <a:avLst/>
            </a:prstGeom>
          </p:spPr>
        </p:pic>
        <p:pic>
          <p:nvPicPr>
            <p:cNvPr id="29" name="Picture 28"/>
            <p:cNvPicPr>
              <a:picLocks noChangeAspect="1"/>
            </p:cNvPicPr>
            <p:nvPr/>
          </p:nvPicPr>
          <p:blipFill>
            <a:blip r:embed="rId8">
              <a:duotone>
                <a:prstClr val="black"/>
                <a:srgbClr val="0000FF">
                  <a:tint val="45000"/>
                  <a:satMod val="400000"/>
                </a:srgbClr>
              </a:duotone>
              <a:lum bright="-40000" contrast="-20000"/>
            </a:blip>
            <a:stretch>
              <a:fillRect/>
            </a:stretch>
          </p:blipFill>
          <p:spPr>
            <a:xfrm>
              <a:off x="4465637" y="2811462"/>
              <a:ext cx="1739900" cy="609600"/>
            </a:xfrm>
            <a:prstGeom prst="rect">
              <a:avLst/>
            </a:prstGeom>
          </p:spPr>
        </p:pic>
      </p:grpSp>
    </p:spTree>
    <p:extLst>
      <p:ext uri="{BB962C8B-B14F-4D97-AF65-F5344CB8AC3E}">
        <p14:creationId xmlns:p14="http://schemas.microsoft.com/office/powerpoint/2010/main" val="1798449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par>
                                <p:cTn id="47" presetID="10" presetClass="entr" presetSubtype="0" fill="hold" nodeType="withEffect">
                                  <p:stCondLst>
                                    <p:cond delay="50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76" grpId="0"/>
      <p:bldP spid="80" grpId="0"/>
      <p:bldP spid="8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0058403" y="6159141"/>
            <a:ext cx="1989103" cy="572303"/>
            <a:chOff x="209826" y="188373"/>
            <a:chExt cx="2281581" cy="656454"/>
          </a:xfrm>
        </p:grpSpPr>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9826" y="188373"/>
              <a:ext cx="656454" cy="656454"/>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830" y="348577"/>
              <a:ext cx="1578577" cy="386507"/>
            </a:xfrm>
            <a:prstGeom prst="rect">
              <a:avLst/>
            </a:prstGeom>
          </p:spPr>
        </p:pic>
      </p:gr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2545543155"/>
              </p:ext>
            </p:extLst>
          </p:nvPr>
        </p:nvGraphicFramePr>
        <p:xfrm>
          <a:off x="400546" y="1062162"/>
          <a:ext cx="11524533" cy="4911214"/>
        </p:xfrm>
        <a:graphic>
          <a:graphicData uri="http://schemas.openxmlformats.org/drawingml/2006/table">
            <a:tbl>
              <a:tblPr firstRow="1" bandRow="1">
                <a:tableStyleId>{5C22544A-7EE6-4342-B048-85BDC9FD1C3A}</a:tableStyleId>
              </a:tblPr>
              <a:tblGrid>
                <a:gridCol w="11524533"/>
              </a:tblGrid>
              <a:tr h="701602">
                <a:tc>
                  <a:txBody>
                    <a:bodyPr/>
                    <a:lstStyle/>
                    <a:p>
                      <a:r>
                        <a:rPr lang="en-US" sz="3600" dirty="0" smtClean="0">
                          <a:latin typeface="Segoe UI Light" panose="020B0502040204020203" pitchFamily="34" charset="0"/>
                          <a:cs typeface="Segoe UI Light" panose="020B0502040204020203" pitchFamily="34" charset="0"/>
                        </a:rPr>
                        <a:t>Notification Hubs</a:t>
                      </a:r>
                      <a:r>
                        <a:rPr lang="en-US" sz="3600" baseline="0" dirty="0" smtClean="0">
                          <a:latin typeface="Segoe UI Light" panose="020B0502040204020203" pitchFamily="34" charset="0"/>
                          <a:cs typeface="Segoe UI Light" panose="020B0502040204020203" pitchFamily="34" charset="0"/>
                        </a:rPr>
                        <a:t> Deep Dive</a:t>
                      </a:r>
                      <a:endParaRPr lang="en-US" sz="3600" dirty="0">
                        <a:latin typeface="Segoe UI Light" panose="020B0502040204020203" pitchFamily="34" charset="0"/>
                        <a:cs typeface="Segoe UI Light" panose="020B0502040204020203" pitchFamily="34" charset="0"/>
                      </a:endParaRPr>
                    </a:p>
                  </a:txBody>
                  <a:tcPr anchor="ctr"/>
                </a:tc>
              </a:tr>
              <a:tr h="701602">
                <a:tc>
                  <a:txBody>
                    <a:bodyPr/>
                    <a:lstStyle/>
                    <a:p>
                      <a:r>
                        <a:rPr lang="en-US" sz="2400" dirty="0" smtClean="0">
                          <a:latin typeface="Segoe UI Light" panose="020B0502040204020203" pitchFamily="34" charset="0"/>
                          <a:cs typeface="Segoe UI Light" panose="020B0502040204020203" pitchFamily="34" charset="0"/>
                        </a:rPr>
                        <a:t>01 | Overview</a:t>
                      </a:r>
                      <a:endParaRPr lang="en-US" sz="2400" dirty="0">
                        <a:latin typeface="Segoe UI Light" panose="020B0502040204020203" pitchFamily="34" charset="0"/>
                        <a:cs typeface="Segoe UI Light" panose="020B0502040204020203" pitchFamily="34" charset="0"/>
                      </a:endParaRPr>
                    </a:p>
                  </a:txBody>
                  <a:tcPr anchor="ctr"/>
                </a:tc>
              </a:tr>
              <a:tr h="701602">
                <a:tc>
                  <a:txBody>
                    <a:bodyPr/>
                    <a:lstStyle/>
                    <a:p>
                      <a:r>
                        <a:rPr lang="en-US" sz="2400" dirty="0" smtClean="0">
                          <a:latin typeface="Segoe UI Light" panose="020B0502040204020203" pitchFamily="34" charset="0"/>
                          <a:cs typeface="Segoe UI Light" panose="020B0502040204020203" pitchFamily="34" charset="0"/>
                        </a:rPr>
                        <a:t>02 | App Registration</a:t>
                      </a:r>
                      <a:endParaRPr lang="en-US" sz="2400" dirty="0">
                        <a:latin typeface="Segoe UI Light" panose="020B0502040204020203" pitchFamily="34" charset="0"/>
                        <a:cs typeface="Segoe UI Light" panose="020B0502040204020203" pitchFamily="34" charset="0"/>
                      </a:endParaRPr>
                    </a:p>
                  </a:txBody>
                  <a:tcPr anchor="ctr"/>
                </a:tc>
              </a:tr>
              <a:tr h="701602">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dirty="0" smtClean="0">
                          <a:latin typeface="Segoe UI Light" panose="020B0502040204020203" pitchFamily="34" charset="0"/>
                          <a:cs typeface="Segoe UI Light" panose="020B0502040204020203" pitchFamily="34" charset="0"/>
                        </a:rPr>
                        <a:t>03</a:t>
                      </a:r>
                      <a:r>
                        <a:rPr lang="en-US" sz="2400" baseline="0" dirty="0" smtClean="0">
                          <a:latin typeface="Segoe UI Light" panose="020B0502040204020203" pitchFamily="34" charset="0"/>
                          <a:cs typeface="Segoe UI Light" panose="020B0502040204020203" pitchFamily="34" charset="0"/>
                        </a:rPr>
                        <a:t> | Device Registration</a:t>
                      </a:r>
                      <a:endParaRPr lang="en-US" sz="2400" dirty="0" smtClean="0">
                        <a:latin typeface="Segoe UI Light" panose="020B0502040204020203" pitchFamily="34" charset="0"/>
                        <a:cs typeface="Segoe UI Light" panose="020B0502040204020203" pitchFamily="34" charset="0"/>
                      </a:endParaRPr>
                    </a:p>
                  </a:txBody>
                  <a:tcPr anchor="ctr"/>
                </a:tc>
              </a:tr>
              <a:tr h="701602">
                <a:tc>
                  <a:txBody>
                    <a:bodyPr/>
                    <a:lstStyle/>
                    <a:p>
                      <a:r>
                        <a:rPr lang="en-US" sz="2400" dirty="0" smtClean="0">
                          <a:latin typeface="Segoe UI Light" panose="020B0502040204020203" pitchFamily="34" charset="0"/>
                          <a:cs typeface="Segoe UI Light" panose="020B0502040204020203" pitchFamily="34" charset="0"/>
                        </a:rPr>
                        <a:t>04 | Sending a Push Notification </a:t>
                      </a:r>
                      <a:endParaRPr lang="en-US" sz="2400" dirty="0">
                        <a:latin typeface="Segoe UI Light" panose="020B0502040204020203" pitchFamily="34" charset="0"/>
                        <a:cs typeface="Segoe UI Light" panose="020B0502040204020203" pitchFamily="34" charset="0"/>
                      </a:endParaRPr>
                    </a:p>
                  </a:txBody>
                  <a:tcPr anchor="ctr"/>
                </a:tc>
              </a:tr>
              <a:tr h="701602">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dirty="0" smtClean="0">
                          <a:latin typeface="Segoe UI Light" panose="020B0502040204020203" pitchFamily="34" charset="0"/>
                          <a:cs typeface="Segoe UI Light" panose="020B0502040204020203" pitchFamily="34" charset="0"/>
                        </a:rPr>
                        <a:t>05</a:t>
                      </a:r>
                      <a:r>
                        <a:rPr lang="en-US" sz="2400" baseline="0" dirty="0" smtClean="0">
                          <a:latin typeface="Segoe UI Light" panose="020B0502040204020203" pitchFamily="34" charset="0"/>
                          <a:cs typeface="Segoe UI Light" panose="020B0502040204020203" pitchFamily="34" charset="0"/>
                        </a:rPr>
                        <a:t> | Location-Based Push</a:t>
                      </a:r>
                      <a:endParaRPr lang="en-US" sz="2400" dirty="0" smtClean="0">
                        <a:latin typeface="Segoe UI Light" panose="020B0502040204020203" pitchFamily="34" charset="0"/>
                        <a:cs typeface="Segoe UI Light" panose="020B0502040204020203" pitchFamily="34" charset="0"/>
                      </a:endParaRPr>
                    </a:p>
                  </a:txBody>
                  <a:tcPr anchor="ctr"/>
                </a:tc>
              </a:tr>
              <a:tr h="701602">
                <a:tc>
                  <a:txBody>
                    <a:bodyPr/>
                    <a:lstStyle/>
                    <a:p>
                      <a:r>
                        <a:rPr lang="en-US" sz="2400" dirty="0" smtClean="0">
                          <a:latin typeface="Segoe UI Light" panose="020B0502040204020203" pitchFamily="34" charset="0"/>
                          <a:cs typeface="Segoe UI Light" panose="020B0502040204020203" pitchFamily="34" charset="0"/>
                        </a:rPr>
                        <a:t>06</a:t>
                      </a:r>
                      <a:r>
                        <a:rPr lang="en-US" sz="2400" baseline="0" dirty="0" smtClean="0">
                          <a:latin typeface="Segoe UI Light" panose="020B0502040204020203" pitchFamily="34" charset="0"/>
                          <a:cs typeface="Segoe UI Light" panose="020B0502040204020203" pitchFamily="34" charset="0"/>
                        </a:rPr>
                        <a:t> | Best Practices &amp; Resources</a:t>
                      </a:r>
                      <a:endParaRPr lang="en-US" sz="2400" dirty="0">
                        <a:latin typeface="Segoe UI Light" panose="020B0502040204020203" pitchFamily="34" charset="0"/>
                        <a:cs typeface="Segoe UI Light" panose="020B0502040204020203" pitchFamily="34" charset="0"/>
                      </a:endParaRPr>
                    </a:p>
                  </a:txBody>
                  <a:tcPr anchor="ctr"/>
                </a:tc>
              </a:tr>
            </a:tbl>
          </a:graphicData>
        </a:graphic>
      </p:graphicFrame>
      <p:sp>
        <p:nvSpPr>
          <p:cNvPr id="11" name="Title 2"/>
          <p:cNvSpPr>
            <a:spLocks noGrp="1"/>
          </p:cNvSpPr>
          <p:nvPr>
            <p:ph type="title"/>
          </p:nvPr>
        </p:nvSpPr>
        <p:spPr>
          <a:xfrm>
            <a:off x="269239" y="252889"/>
            <a:ext cx="11655840" cy="809273"/>
          </a:xfrm>
        </p:spPr>
        <p:txBody>
          <a:bodyPr/>
          <a:lstStyle/>
          <a:p>
            <a:r>
              <a:rPr lang="en-US" dirty="0" smtClean="0">
                <a:solidFill>
                  <a:srgbClr val="00188F"/>
                </a:solidFill>
              </a:rPr>
              <a:t>Agenda</a:t>
            </a:r>
            <a:endParaRPr lang="en-US" dirty="0">
              <a:solidFill>
                <a:srgbClr val="00188F"/>
              </a:solidFill>
            </a:endParaRPr>
          </a:p>
        </p:txBody>
      </p:sp>
    </p:spTree>
    <p:extLst>
      <p:ext uri="{BB962C8B-B14F-4D97-AF65-F5344CB8AC3E}">
        <p14:creationId xmlns:p14="http://schemas.microsoft.com/office/powerpoint/2010/main" val="4178564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Cross-platform templates and tags</a:t>
            </a:r>
            <a:endParaRPr lang="en-US" dirty="0"/>
          </a:p>
        </p:txBody>
      </p:sp>
    </p:spTree>
    <p:extLst>
      <p:ext uri="{BB962C8B-B14F-4D97-AF65-F5344CB8AC3E}">
        <p14:creationId xmlns:p14="http://schemas.microsoft.com/office/powerpoint/2010/main" val="2168257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marL="914400" indent="-914400"/>
            <a:r>
              <a:rPr lang="en-US" dirty="0" smtClean="0"/>
              <a:t>04 | Sending a Push Notification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742085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9239" y="366216"/>
            <a:ext cx="11655840" cy="809273"/>
          </a:xfrm>
        </p:spPr>
        <p:txBody>
          <a:bodyPr/>
          <a:lstStyle/>
          <a:p>
            <a:r>
              <a:rPr lang="en-US" dirty="0" smtClean="0">
                <a:solidFill>
                  <a:srgbClr val="00188F"/>
                </a:solidFill>
              </a:rPr>
              <a:t>Notify a single logical user</a:t>
            </a:r>
            <a:br>
              <a:rPr lang="en-US" dirty="0" smtClean="0">
                <a:solidFill>
                  <a:srgbClr val="00188F"/>
                </a:solidFill>
              </a:rPr>
            </a:br>
            <a:endParaRPr lang="en-US" dirty="0">
              <a:solidFill>
                <a:srgbClr val="00188F"/>
              </a:solidFill>
            </a:endParaRPr>
          </a:p>
        </p:txBody>
      </p:sp>
      <p:sp>
        <p:nvSpPr>
          <p:cNvPr id="5" name="Content Placeholder 2"/>
          <p:cNvSpPr txBox="1">
            <a:spLocks/>
          </p:cNvSpPr>
          <p:nvPr/>
        </p:nvSpPr>
        <p:spPr>
          <a:xfrm>
            <a:off x="414609" y="2482502"/>
            <a:ext cx="5498158" cy="2415653"/>
          </a:xfrm>
          <a:prstGeom prst="rect">
            <a:avLst/>
          </a:prstGeom>
        </p:spPr>
        <p:txBody>
          <a:bodyPr>
            <a:normAutofit/>
          </a:bodyPr>
          <a:lst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800" dirty="0" smtClean="0">
                <a:gradFill>
                  <a:gsLst>
                    <a:gs pos="1250">
                      <a:srgbClr val="505050"/>
                    </a:gs>
                    <a:gs pos="100000">
                      <a:srgbClr val="505050"/>
                    </a:gs>
                  </a:gsLst>
                  <a:lin ang="5400000" scaled="0"/>
                </a:gradFill>
              </a:rPr>
              <a:t>Tags can be used to represent individual logical users </a:t>
            </a:r>
            <a:endParaRPr lang="en-US" sz="2800" dirty="0">
              <a:gradFill>
                <a:gsLst>
                  <a:gs pos="1250">
                    <a:srgbClr val="505050"/>
                  </a:gs>
                  <a:gs pos="100000">
                    <a:srgbClr val="505050"/>
                  </a:gs>
                </a:gsLst>
                <a:lin ang="5400000" scaled="0"/>
              </a:gradFill>
            </a:endParaRPr>
          </a:p>
          <a:p>
            <a:pPr marL="211620" lvl="2" indent="0">
              <a:buFont typeface="Arial" pitchFamily="34" charset="0"/>
              <a:buNone/>
            </a:pPr>
            <a:r>
              <a:rPr lang="en-US" sz="1600" dirty="0" smtClean="0">
                <a:gradFill>
                  <a:gsLst>
                    <a:gs pos="1250">
                      <a:srgbClr val="505050"/>
                    </a:gs>
                    <a:gs pos="100000">
                      <a:srgbClr val="505050"/>
                    </a:gs>
                  </a:gsLst>
                  <a:lin ang="5400000" scaled="0"/>
                </a:gradFill>
              </a:rPr>
              <a:t>Client app authenticates with the app backend</a:t>
            </a:r>
          </a:p>
          <a:p>
            <a:pPr marL="211620" lvl="2" indent="0">
              <a:buFont typeface="Arial" pitchFamily="34" charset="0"/>
              <a:buNone/>
            </a:pPr>
            <a:r>
              <a:rPr lang="en-US" sz="1600" dirty="0" smtClean="0">
                <a:gradFill>
                  <a:gsLst>
                    <a:gs pos="1250">
                      <a:srgbClr val="505050"/>
                    </a:gs>
                    <a:gs pos="100000">
                      <a:srgbClr val="505050"/>
                    </a:gs>
                  </a:gsLst>
                  <a:lin ang="5400000" scaled="0"/>
                </a:gradFill>
              </a:rPr>
              <a:t>Devices pass device handle to the app backend</a:t>
            </a:r>
          </a:p>
          <a:p>
            <a:pPr marL="211620" lvl="2" indent="0">
              <a:buFont typeface="Arial" pitchFamily="34" charset="0"/>
              <a:buNone/>
            </a:pPr>
            <a:r>
              <a:rPr lang="en-US" sz="1600" dirty="0" smtClean="0">
                <a:gradFill>
                  <a:gsLst>
                    <a:gs pos="1250">
                      <a:srgbClr val="505050"/>
                    </a:gs>
                    <a:gs pos="100000">
                      <a:srgbClr val="505050"/>
                    </a:gs>
                  </a:gsLst>
                  <a:lin ang="5400000" scaled="0"/>
                </a:gradFill>
              </a:rPr>
              <a:t>App backend registers the devices for the tag “</a:t>
            </a:r>
            <a:r>
              <a:rPr lang="en-US" sz="1600" dirty="0" err="1" smtClean="0">
                <a:gradFill>
                  <a:gsLst>
                    <a:gs pos="1250">
                      <a:srgbClr val="505050"/>
                    </a:gs>
                    <a:gs pos="100000">
                      <a:srgbClr val="505050"/>
                    </a:gs>
                  </a:gsLst>
                  <a:lin ang="5400000" scaled="0"/>
                </a:gradFill>
              </a:rPr>
              <a:t>userId</a:t>
            </a:r>
            <a:r>
              <a:rPr lang="en-US" sz="1600" dirty="0" smtClean="0">
                <a:gradFill>
                  <a:gsLst>
                    <a:gs pos="1250">
                      <a:srgbClr val="505050"/>
                    </a:gs>
                    <a:gs pos="100000">
                      <a:srgbClr val="505050"/>
                    </a:gs>
                  </a:gsLst>
                  <a:lin ang="5400000" scaled="0"/>
                </a:gradFill>
              </a:rPr>
              <a:t>”</a:t>
            </a:r>
          </a:p>
          <a:p>
            <a:pPr marL="211620" lvl="2" indent="0">
              <a:buFont typeface="Arial" pitchFamily="34" charset="0"/>
              <a:buNone/>
            </a:pPr>
            <a:r>
              <a:rPr lang="en-US" sz="1600" dirty="0" smtClean="0">
                <a:gradFill>
                  <a:gsLst>
                    <a:gs pos="1250">
                      <a:srgbClr val="505050"/>
                    </a:gs>
                    <a:gs pos="100000">
                      <a:srgbClr val="505050"/>
                    </a:gs>
                  </a:gsLst>
                  <a:lin ang="5400000" scaled="0"/>
                </a:gradFill>
              </a:rPr>
              <a:t>Target individual users by specifying particular “</a:t>
            </a:r>
            <a:r>
              <a:rPr lang="en-US" sz="1600" dirty="0" err="1" smtClean="0">
                <a:gradFill>
                  <a:gsLst>
                    <a:gs pos="1250">
                      <a:srgbClr val="505050"/>
                    </a:gs>
                    <a:gs pos="100000">
                      <a:srgbClr val="505050"/>
                    </a:gs>
                  </a:gsLst>
                  <a:lin ang="5400000" scaled="0"/>
                </a:gradFill>
              </a:rPr>
              <a:t>userId</a:t>
            </a:r>
            <a:r>
              <a:rPr lang="en-US" sz="1600" dirty="0" smtClean="0">
                <a:gradFill>
                  <a:gsLst>
                    <a:gs pos="1250">
                      <a:srgbClr val="505050"/>
                    </a:gs>
                    <a:gs pos="100000">
                      <a:srgbClr val="505050"/>
                    </a:gs>
                  </a:gsLst>
                  <a:lin ang="5400000" scaled="0"/>
                </a:gradFill>
              </a:rPr>
              <a:t>” tag</a:t>
            </a:r>
          </a:p>
          <a:p>
            <a:pPr marL="211620" lvl="2" indent="0">
              <a:buFont typeface="Arial" pitchFamily="34" charset="0"/>
              <a:buNone/>
            </a:pPr>
            <a:endParaRPr lang="en-US" sz="1600" dirty="0">
              <a:gradFill>
                <a:gsLst>
                  <a:gs pos="1250">
                    <a:srgbClr val="505050"/>
                  </a:gs>
                  <a:gs pos="100000">
                    <a:srgbClr val="505050"/>
                  </a:gs>
                </a:gsLst>
                <a:lin ang="5400000" scaled="0"/>
              </a:gradFill>
            </a:endParaRPr>
          </a:p>
        </p:txBody>
      </p:sp>
      <p:sp>
        <p:nvSpPr>
          <p:cNvPr id="51" name="TextBox 50"/>
          <p:cNvSpPr txBox="1"/>
          <p:nvPr/>
        </p:nvSpPr>
        <p:spPr>
          <a:xfrm>
            <a:off x="8505695" y="1963887"/>
            <a:ext cx="1206059" cy="225666"/>
          </a:xfrm>
          <a:prstGeom prst="rect">
            <a:avLst/>
          </a:prstGeom>
          <a:noFill/>
        </p:spPr>
        <p:txBody>
          <a:bodyPr wrap="square" lIns="0" tIns="0" rIns="0" bIns="0" rtlCol="0">
            <a:spAutoFit/>
          </a:bodyPr>
          <a:lstStyle/>
          <a:p>
            <a:pPr algn="ctr" defTabSz="914224"/>
            <a:r>
              <a:rPr lang="en-US" sz="1467" dirty="0">
                <a:solidFill>
                  <a:prstClr val="white"/>
                </a:solidFill>
                <a:latin typeface="Segoe" pitchFamily="34" charset="0"/>
              </a:rPr>
              <a:t>App back-end</a:t>
            </a:r>
          </a:p>
        </p:txBody>
      </p:sp>
      <p:sp>
        <p:nvSpPr>
          <p:cNvPr id="61" name="TextBox 60"/>
          <p:cNvSpPr txBox="1"/>
          <p:nvPr/>
        </p:nvSpPr>
        <p:spPr>
          <a:xfrm>
            <a:off x="9444484" y="5400899"/>
            <a:ext cx="1367362" cy="225767"/>
          </a:xfrm>
          <a:prstGeom prst="rect">
            <a:avLst/>
          </a:prstGeom>
          <a:noFill/>
        </p:spPr>
        <p:txBody>
          <a:bodyPr wrap="none" lIns="0" tIns="0" rIns="0" bIns="0" rtlCol="0">
            <a:spAutoFit/>
          </a:bodyPr>
          <a:lstStyle/>
          <a:p>
            <a:pPr algn="ctr" defTabSz="914224"/>
            <a:r>
              <a:rPr lang="en-US" sz="1467" dirty="0">
                <a:solidFill>
                  <a:srgbClr val="7030A0"/>
                </a:solidFill>
                <a:latin typeface="Segoe" pitchFamily="34" charset="0"/>
              </a:rPr>
              <a:t>Tag</a:t>
            </a:r>
            <a:r>
              <a:rPr lang="en-US" sz="1467" dirty="0" smtClean="0">
                <a:solidFill>
                  <a:srgbClr val="7030A0"/>
                </a:solidFill>
                <a:latin typeface="Segoe" pitchFamily="34" charset="0"/>
              </a:rPr>
              <a:t>: ”00430924”</a:t>
            </a:r>
            <a:endParaRPr lang="en-US" sz="1467" dirty="0">
              <a:solidFill>
                <a:srgbClr val="7030A0"/>
              </a:solidFill>
              <a:latin typeface="Segoe" pitchFamily="34" charset="0"/>
            </a:endParaRPr>
          </a:p>
        </p:txBody>
      </p:sp>
      <p:grpSp>
        <p:nvGrpSpPr>
          <p:cNvPr id="63" name="Group 62"/>
          <p:cNvGrpSpPr/>
          <p:nvPr/>
        </p:nvGrpSpPr>
        <p:grpSpPr>
          <a:xfrm>
            <a:off x="7763323" y="2048750"/>
            <a:ext cx="1395460" cy="1395769"/>
            <a:chOff x="7794034" y="4343400"/>
            <a:chExt cx="1230243" cy="1230515"/>
          </a:xfrm>
        </p:grpSpPr>
        <p:sp>
          <p:nvSpPr>
            <p:cNvPr id="64" name="Freeform 80"/>
            <p:cNvSpPr>
              <a:spLocks noEditPoints="1"/>
            </p:cNvSpPr>
            <p:nvPr/>
          </p:nvSpPr>
          <p:spPr bwMode="auto">
            <a:xfrm>
              <a:off x="7972447" y="4343400"/>
              <a:ext cx="869811" cy="91440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457200"/>
              <a:endParaRPr lang="en-US">
                <a:solidFill>
                  <a:srgbClr val="FFFFFF"/>
                </a:solidFill>
              </a:endParaRPr>
            </a:p>
          </p:txBody>
        </p:sp>
        <p:sp>
          <p:nvSpPr>
            <p:cNvPr id="65" name="TextBox 64"/>
            <p:cNvSpPr txBox="1"/>
            <p:nvPr/>
          </p:nvSpPr>
          <p:spPr>
            <a:xfrm>
              <a:off x="7794034" y="5343724"/>
              <a:ext cx="1230243" cy="230191"/>
            </a:xfrm>
            <a:prstGeom prst="rect">
              <a:avLst/>
            </a:prstGeom>
            <a:noFill/>
          </p:spPr>
          <p:txBody>
            <a:bodyPr wrap="square" lIns="0" tIns="0" rIns="0" bIns="0" rtlCol="0">
              <a:spAutoFit/>
            </a:bodyPr>
            <a:lstStyle/>
            <a:p>
              <a:pPr algn="ctr" defTabSz="914224"/>
              <a:r>
                <a:rPr lang="en-US" sz="1467" dirty="0">
                  <a:solidFill>
                    <a:srgbClr val="505050"/>
                  </a:solidFill>
                  <a:latin typeface="Segoe" pitchFamily="34" charset="0"/>
                </a:rPr>
                <a:t>App back-end</a:t>
              </a:r>
            </a:p>
          </p:txBody>
        </p:sp>
      </p:grpSp>
      <p:pic>
        <p:nvPicPr>
          <p:cNvPr id="74" name="Picture 73"/>
          <p:cNvPicPr>
            <a:picLocks noChangeAspect="1"/>
          </p:cNvPicPr>
          <p:nvPr/>
        </p:nvPicPr>
        <p:blipFill>
          <a:blip r:embed="rId3">
            <a:duotone>
              <a:prstClr val="black"/>
              <a:schemeClr val="accent6">
                <a:tint val="45000"/>
                <a:satMod val="400000"/>
              </a:schemeClr>
            </a:duotone>
          </a:blip>
          <a:stretch>
            <a:fillRect/>
          </a:stretch>
        </p:blipFill>
        <p:spPr>
          <a:xfrm>
            <a:off x="11008608" y="2141750"/>
            <a:ext cx="916471" cy="887136"/>
          </a:xfrm>
          <a:prstGeom prst="rect">
            <a:avLst/>
          </a:prstGeom>
        </p:spPr>
      </p:pic>
      <p:cxnSp>
        <p:nvCxnSpPr>
          <p:cNvPr id="75" name="Straight Arrow Connector 74"/>
          <p:cNvCxnSpPr/>
          <p:nvPr/>
        </p:nvCxnSpPr>
        <p:spPr>
          <a:xfrm flipV="1">
            <a:off x="9108723" y="2617374"/>
            <a:ext cx="1542005" cy="13585"/>
          </a:xfrm>
          <a:prstGeom prst="straightConnector1">
            <a:avLst/>
          </a:prstGeom>
          <a:ln w="38100">
            <a:solidFill>
              <a:srgbClr val="7030A0"/>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77" name="Picture 76"/>
          <p:cNvPicPr>
            <a:picLocks noChangeAspect="1"/>
          </p:cNvPicPr>
          <p:nvPr/>
        </p:nvPicPr>
        <p:blipFill>
          <a:blip r:embed="rId4">
            <a:duotone>
              <a:prstClr val="black"/>
              <a:schemeClr val="accent6">
                <a:tint val="45000"/>
                <a:satMod val="400000"/>
              </a:schemeClr>
            </a:duotone>
          </a:blip>
          <a:stretch>
            <a:fillRect/>
          </a:stretch>
        </p:blipFill>
        <p:spPr>
          <a:xfrm>
            <a:off x="8660477" y="5090927"/>
            <a:ext cx="599762" cy="845712"/>
          </a:xfrm>
          <a:prstGeom prst="rect">
            <a:avLst/>
          </a:prstGeom>
        </p:spPr>
      </p:pic>
      <p:pic>
        <p:nvPicPr>
          <p:cNvPr id="78" name="Picture 77"/>
          <p:cNvPicPr>
            <a:picLocks noChangeAspect="1"/>
          </p:cNvPicPr>
          <p:nvPr/>
        </p:nvPicPr>
        <p:blipFill>
          <a:blip r:embed="rId5">
            <a:duotone>
              <a:prstClr val="black"/>
              <a:schemeClr val="accent6">
                <a:tint val="45000"/>
                <a:satMod val="400000"/>
              </a:schemeClr>
            </a:duotone>
          </a:blip>
          <a:stretch>
            <a:fillRect/>
          </a:stretch>
        </p:blipFill>
        <p:spPr>
          <a:xfrm>
            <a:off x="7050414" y="5050209"/>
            <a:ext cx="1425818" cy="941435"/>
          </a:xfrm>
          <a:prstGeom prst="rect">
            <a:avLst/>
          </a:prstGeom>
        </p:spPr>
      </p:pic>
      <p:sp>
        <p:nvSpPr>
          <p:cNvPr id="20" name="TextBox 19"/>
          <p:cNvSpPr txBox="1"/>
          <p:nvPr/>
        </p:nvSpPr>
        <p:spPr>
          <a:xfrm>
            <a:off x="5462727" y="5408042"/>
            <a:ext cx="1367362" cy="225767"/>
          </a:xfrm>
          <a:prstGeom prst="rect">
            <a:avLst/>
          </a:prstGeom>
          <a:noFill/>
        </p:spPr>
        <p:txBody>
          <a:bodyPr wrap="none" lIns="0" tIns="0" rIns="0" bIns="0" rtlCol="0">
            <a:spAutoFit/>
          </a:bodyPr>
          <a:lstStyle/>
          <a:p>
            <a:pPr algn="ctr" defTabSz="914224"/>
            <a:r>
              <a:rPr lang="en-US" sz="1467" dirty="0">
                <a:solidFill>
                  <a:srgbClr val="7FBA00"/>
                </a:solidFill>
                <a:latin typeface="Segoe" pitchFamily="34" charset="0"/>
              </a:rPr>
              <a:t>Tag</a:t>
            </a:r>
            <a:r>
              <a:rPr lang="en-US" sz="1467" dirty="0" smtClean="0">
                <a:solidFill>
                  <a:srgbClr val="7FBA00"/>
                </a:solidFill>
                <a:latin typeface="Segoe" pitchFamily="34" charset="0"/>
              </a:rPr>
              <a:t>: ”00568282”</a:t>
            </a:r>
            <a:endParaRPr lang="en-US" sz="1467" dirty="0">
              <a:solidFill>
                <a:srgbClr val="7FBA00"/>
              </a:solidFill>
              <a:latin typeface="Segoe" pitchFamily="34" charset="0"/>
            </a:endParaRPr>
          </a:p>
        </p:txBody>
      </p:sp>
      <p:cxnSp>
        <p:nvCxnSpPr>
          <p:cNvPr id="27" name="Straight Arrow Connector 26"/>
          <p:cNvCxnSpPr/>
          <p:nvPr/>
        </p:nvCxnSpPr>
        <p:spPr>
          <a:xfrm flipH="1" flipV="1">
            <a:off x="8198821" y="3795056"/>
            <a:ext cx="13648" cy="995308"/>
          </a:xfrm>
          <a:prstGeom prst="straightConnector1">
            <a:avLst/>
          </a:prstGeom>
          <a:ln w="38100">
            <a:solidFill>
              <a:schemeClr val="accent3"/>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31" name="Straight Arrow Connector 30"/>
          <p:cNvCxnSpPr/>
          <p:nvPr/>
        </p:nvCxnSpPr>
        <p:spPr>
          <a:xfrm flipV="1">
            <a:off x="8681947" y="3781478"/>
            <a:ext cx="7263" cy="1008886"/>
          </a:xfrm>
          <a:prstGeom prst="straightConnector1">
            <a:avLst/>
          </a:prstGeom>
          <a:ln w="38100">
            <a:solidFill>
              <a:srgbClr val="7030A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43" name="Straight Arrow Connector 42"/>
          <p:cNvCxnSpPr/>
          <p:nvPr/>
        </p:nvCxnSpPr>
        <p:spPr>
          <a:xfrm flipV="1">
            <a:off x="9108724" y="2242169"/>
            <a:ext cx="1542005" cy="13585"/>
          </a:xfrm>
          <a:prstGeom prst="straightConnector1">
            <a:avLst/>
          </a:prstGeom>
          <a:ln w="38100">
            <a:solidFill>
              <a:schemeClr val="accent3"/>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28" name="Rectangle 27"/>
          <p:cNvSpPr/>
          <p:nvPr/>
        </p:nvSpPr>
        <p:spPr>
          <a:xfrm>
            <a:off x="10710065" y="3125970"/>
            <a:ext cx="1513556" cy="318549"/>
          </a:xfrm>
          <a:prstGeom prst="rect">
            <a:avLst/>
          </a:prstGeom>
        </p:spPr>
        <p:txBody>
          <a:bodyPr wrap="none">
            <a:spAutoFit/>
          </a:bodyPr>
          <a:lstStyle/>
          <a:p>
            <a:pPr algn="ctr" defTabSz="914224"/>
            <a:r>
              <a:rPr lang="en-US" sz="1470" dirty="0">
                <a:solidFill>
                  <a:srgbClr val="000000">
                    <a:lumMod val="65000"/>
                    <a:lumOff val="35000"/>
                  </a:srgbClr>
                </a:solidFill>
                <a:latin typeface="Segoe" pitchFamily="34" charset="0"/>
              </a:rPr>
              <a:t>Notification Hub</a:t>
            </a:r>
          </a:p>
        </p:txBody>
      </p:sp>
    </p:spTree>
    <p:extLst>
      <p:ext uri="{BB962C8B-B14F-4D97-AF65-F5344CB8AC3E}">
        <p14:creationId xmlns:p14="http://schemas.microsoft.com/office/powerpoint/2010/main" val="35353465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9239" y="366216"/>
            <a:ext cx="11655840" cy="809273"/>
          </a:xfrm>
        </p:spPr>
        <p:txBody>
          <a:bodyPr/>
          <a:lstStyle/>
          <a:p>
            <a:r>
              <a:rPr lang="en-US" dirty="0" smtClean="0">
                <a:solidFill>
                  <a:srgbClr val="00188F"/>
                </a:solidFill>
              </a:rPr>
              <a:t>Broadcast to a segment based on interest</a:t>
            </a:r>
            <a:br>
              <a:rPr lang="en-US" dirty="0" smtClean="0">
                <a:solidFill>
                  <a:srgbClr val="00188F"/>
                </a:solidFill>
              </a:rPr>
            </a:br>
            <a:endParaRPr lang="en-US" dirty="0">
              <a:solidFill>
                <a:srgbClr val="00188F"/>
              </a:solidFill>
            </a:endParaRPr>
          </a:p>
        </p:txBody>
      </p:sp>
      <p:sp>
        <p:nvSpPr>
          <p:cNvPr id="5" name="Content Placeholder 2"/>
          <p:cNvSpPr txBox="1">
            <a:spLocks/>
          </p:cNvSpPr>
          <p:nvPr/>
        </p:nvSpPr>
        <p:spPr>
          <a:xfrm>
            <a:off x="337478" y="2033517"/>
            <a:ext cx="5498158" cy="4824484"/>
          </a:xfrm>
          <a:prstGeom prst="rect">
            <a:avLst/>
          </a:prstGeom>
        </p:spPr>
        <p:txBody>
          <a:bodyPr>
            <a:normAutofit fontScale="62500" lnSpcReduction="20000"/>
          </a:bodyPr>
          <a:lst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4000" dirty="0" smtClean="0">
                <a:gradFill>
                  <a:gsLst>
                    <a:gs pos="1250">
                      <a:srgbClr val="505050"/>
                    </a:gs>
                    <a:gs pos="100000">
                      <a:srgbClr val="505050"/>
                    </a:gs>
                  </a:gsLst>
                  <a:lin ang="5400000" scaled="0"/>
                </a:gradFill>
              </a:rPr>
              <a:t>Tags as interest groups</a:t>
            </a:r>
            <a:endParaRPr lang="en-US" sz="4000" dirty="0">
              <a:gradFill>
                <a:gsLst>
                  <a:gs pos="1250">
                    <a:srgbClr val="505050"/>
                  </a:gs>
                  <a:gs pos="100000">
                    <a:srgbClr val="505050"/>
                  </a:gs>
                </a:gsLst>
                <a:lin ang="5400000" scaled="0"/>
              </a:gradFill>
            </a:endParaRPr>
          </a:p>
          <a:p>
            <a:pPr marL="211620" lvl="2" indent="0">
              <a:buFont typeface="Arial" pitchFamily="34" charset="0"/>
              <a:buNone/>
            </a:pPr>
            <a:r>
              <a:rPr lang="en-US" sz="2400" dirty="0" smtClean="0">
                <a:gradFill>
                  <a:gsLst>
                    <a:gs pos="1250">
                      <a:srgbClr val="505050"/>
                    </a:gs>
                    <a:gs pos="100000">
                      <a:srgbClr val="505050"/>
                    </a:gs>
                  </a:gsLst>
                  <a:lin ang="5400000" scaled="0"/>
                </a:gradFill>
              </a:rPr>
              <a:t>Client app can register with a set of interest tags.</a:t>
            </a:r>
          </a:p>
          <a:p>
            <a:pPr marL="211620" lvl="2" indent="0">
              <a:buFont typeface="Arial" pitchFamily="34" charset="0"/>
              <a:buNone/>
            </a:pPr>
            <a:r>
              <a:rPr lang="en-US" sz="2400" dirty="0" smtClean="0">
                <a:gradFill>
                  <a:gsLst>
                    <a:gs pos="1250">
                      <a:srgbClr val="505050"/>
                    </a:gs>
                    <a:gs pos="100000">
                      <a:srgbClr val="505050"/>
                    </a:gs>
                  </a:gsLst>
                  <a:lin ang="5400000" scaled="0"/>
                </a:gradFill>
              </a:rPr>
              <a:t>Tags are simple strings (no pre-provisioning is required)</a:t>
            </a:r>
          </a:p>
          <a:p>
            <a:pPr marL="211620" lvl="2" indent="0">
              <a:buFont typeface="Arial" pitchFamily="34" charset="0"/>
              <a:buNone/>
            </a:pPr>
            <a:r>
              <a:rPr lang="en-US" sz="2400" dirty="0" smtClean="0">
                <a:gradFill>
                  <a:gsLst>
                    <a:gs pos="1250">
                      <a:srgbClr val="505050"/>
                    </a:gs>
                    <a:gs pos="100000">
                      <a:srgbClr val="505050"/>
                    </a:gs>
                  </a:gsLst>
                  <a:lin ang="5400000" scaled="0"/>
                </a:gradFill>
              </a:rPr>
              <a:t>App backend can target all clients with the same tag in a single API call</a:t>
            </a:r>
          </a:p>
          <a:p>
            <a:pPr marL="211620" lvl="2" indent="0">
              <a:buFont typeface="Arial" pitchFamily="34" charset="0"/>
              <a:buNone/>
            </a:pPr>
            <a:endParaRPr lang="en-US" sz="2400" dirty="0">
              <a:gradFill>
                <a:gsLst>
                  <a:gs pos="1250">
                    <a:srgbClr val="505050"/>
                  </a:gs>
                  <a:gs pos="100000">
                    <a:srgbClr val="505050"/>
                  </a:gs>
                </a:gsLst>
                <a:lin ang="5400000" scaled="0"/>
              </a:gradFill>
            </a:endParaRPr>
          </a:p>
          <a:p>
            <a:pPr marL="0" indent="0">
              <a:buFont typeface="Arial" pitchFamily="34" charset="0"/>
              <a:buNone/>
            </a:pPr>
            <a:r>
              <a:rPr lang="en-US" sz="4000" dirty="0" smtClean="0">
                <a:gradFill>
                  <a:gsLst>
                    <a:gs pos="1250">
                      <a:srgbClr val="505050"/>
                    </a:gs>
                    <a:gs pos="100000">
                      <a:srgbClr val="505050"/>
                    </a:gs>
                  </a:gsLst>
                  <a:lin ang="5400000" scaled="0"/>
                </a:gradFill>
              </a:rPr>
              <a:t>Tag Expressions allow you to segment any subset of interest tags that can be expressed using Boolean expressions</a:t>
            </a:r>
          </a:p>
          <a:p>
            <a:pPr marL="0" indent="0">
              <a:buFont typeface="Arial" pitchFamily="34" charset="0"/>
              <a:buNone/>
            </a:pPr>
            <a:r>
              <a:rPr lang="en-US" sz="2400" dirty="0" smtClean="0">
                <a:gradFill>
                  <a:gsLst>
                    <a:gs pos="1250">
                      <a:srgbClr val="505050"/>
                    </a:gs>
                    <a:gs pos="100000">
                      <a:srgbClr val="505050"/>
                    </a:gs>
                  </a:gsLst>
                  <a:lin ang="5400000" scaled="0"/>
                </a:gradFill>
                <a:latin typeface="Segoe UI"/>
              </a:rPr>
              <a:t>Users tagged for Rolling Stones AND Beatles (</a:t>
            </a:r>
            <a:r>
              <a:rPr lang="en-US" sz="2400" dirty="0" err="1" smtClean="0">
                <a:gradFill>
                  <a:gsLst>
                    <a:gs pos="1250">
                      <a:srgbClr val="505050"/>
                    </a:gs>
                    <a:gs pos="100000">
                      <a:srgbClr val="505050"/>
                    </a:gs>
                  </a:gsLst>
                  <a:lin ang="5400000" scaled="0"/>
                </a:gradFill>
                <a:latin typeface="Segoe UI"/>
              </a:rPr>
              <a:t>band:RollingStones</a:t>
            </a:r>
            <a:r>
              <a:rPr lang="en-US" sz="2400" dirty="0" smtClean="0">
                <a:gradFill>
                  <a:gsLst>
                    <a:gs pos="1250">
                      <a:srgbClr val="505050"/>
                    </a:gs>
                    <a:gs pos="100000">
                      <a:srgbClr val="505050"/>
                    </a:gs>
                  </a:gsLst>
                  <a:lin ang="5400000" scaled="0"/>
                </a:gradFill>
                <a:latin typeface="Segoe UI"/>
              </a:rPr>
              <a:t> &amp;&amp; </a:t>
            </a:r>
            <a:r>
              <a:rPr lang="en-US" sz="2400" dirty="0" err="1" smtClean="0">
                <a:gradFill>
                  <a:gsLst>
                    <a:gs pos="1250">
                      <a:srgbClr val="505050"/>
                    </a:gs>
                    <a:gs pos="100000">
                      <a:srgbClr val="505050"/>
                    </a:gs>
                  </a:gsLst>
                  <a:lin ang="5400000" scaled="0"/>
                </a:gradFill>
                <a:latin typeface="Segoe UI"/>
              </a:rPr>
              <a:t>band:Beatles</a:t>
            </a:r>
            <a:r>
              <a:rPr lang="en-US" sz="2400" dirty="0" smtClean="0">
                <a:gradFill>
                  <a:gsLst>
                    <a:gs pos="1250">
                      <a:srgbClr val="505050"/>
                    </a:gs>
                    <a:gs pos="100000">
                      <a:srgbClr val="505050"/>
                    </a:gs>
                  </a:gsLst>
                  <a:lin ang="5400000" scaled="0"/>
                </a:gradFill>
                <a:latin typeface="Segoe UI"/>
              </a:rPr>
              <a:t>)</a:t>
            </a:r>
          </a:p>
          <a:p>
            <a:pPr marL="0" indent="0">
              <a:buFont typeface="Arial" pitchFamily="34" charset="0"/>
              <a:buNone/>
            </a:pPr>
            <a:endParaRPr lang="en-US" sz="2400" dirty="0" smtClean="0">
              <a:gradFill>
                <a:gsLst>
                  <a:gs pos="1250">
                    <a:srgbClr val="505050"/>
                  </a:gs>
                  <a:gs pos="100000">
                    <a:srgbClr val="505050"/>
                  </a:gs>
                </a:gsLst>
                <a:lin ang="5400000" scaled="0"/>
              </a:gradFill>
              <a:latin typeface="Segoe UI"/>
            </a:endParaRPr>
          </a:p>
          <a:p>
            <a:pPr marL="0" indent="0">
              <a:buFont typeface="Arial" pitchFamily="34" charset="0"/>
              <a:buNone/>
            </a:pPr>
            <a:r>
              <a:rPr lang="en-US" sz="2400" dirty="0" smtClean="0">
                <a:gradFill>
                  <a:gsLst>
                    <a:gs pos="1250">
                      <a:srgbClr val="505050"/>
                    </a:gs>
                    <a:gs pos="100000">
                      <a:srgbClr val="505050"/>
                    </a:gs>
                  </a:gsLst>
                  <a:lin ang="5400000" scaled="0"/>
                </a:gradFill>
                <a:latin typeface="Segoe UI"/>
              </a:rPr>
              <a:t>Users tagged for either Rolling Stones or Beatles (</a:t>
            </a:r>
            <a:r>
              <a:rPr lang="en-US" sz="2400" dirty="0" err="1" smtClean="0">
                <a:gradFill>
                  <a:gsLst>
                    <a:gs pos="1250">
                      <a:srgbClr val="505050"/>
                    </a:gs>
                    <a:gs pos="100000">
                      <a:srgbClr val="505050"/>
                    </a:gs>
                  </a:gsLst>
                  <a:lin ang="5400000" scaled="0"/>
                </a:gradFill>
                <a:latin typeface="Segoe UI"/>
              </a:rPr>
              <a:t>band:RollingStones</a:t>
            </a:r>
            <a:r>
              <a:rPr lang="en-US" sz="2400" dirty="0" smtClean="0">
                <a:gradFill>
                  <a:gsLst>
                    <a:gs pos="1250">
                      <a:srgbClr val="505050"/>
                    </a:gs>
                    <a:gs pos="100000">
                      <a:srgbClr val="505050"/>
                    </a:gs>
                  </a:gsLst>
                  <a:lin ang="5400000" scaled="0"/>
                </a:gradFill>
                <a:latin typeface="Segoe UI"/>
              </a:rPr>
              <a:t> || </a:t>
            </a:r>
            <a:r>
              <a:rPr lang="en-US" sz="2400" dirty="0" err="1" smtClean="0">
                <a:gradFill>
                  <a:gsLst>
                    <a:gs pos="1250">
                      <a:srgbClr val="505050"/>
                    </a:gs>
                    <a:gs pos="100000">
                      <a:srgbClr val="505050"/>
                    </a:gs>
                  </a:gsLst>
                  <a:lin ang="5400000" scaled="0"/>
                </a:gradFill>
                <a:latin typeface="Segoe UI"/>
              </a:rPr>
              <a:t>band:Beatles</a:t>
            </a:r>
            <a:r>
              <a:rPr lang="en-US" sz="2400" dirty="0" smtClean="0">
                <a:gradFill>
                  <a:gsLst>
                    <a:gs pos="1250">
                      <a:srgbClr val="505050"/>
                    </a:gs>
                    <a:gs pos="100000">
                      <a:srgbClr val="505050"/>
                    </a:gs>
                  </a:gsLst>
                  <a:lin ang="5400000" scaled="0"/>
                </a:gradFill>
                <a:latin typeface="Segoe UI"/>
              </a:rPr>
              <a:t>)</a:t>
            </a:r>
          </a:p>
          <a:p>
            <a:pPr marL="0" indent="0">
              <a:buFont typeface="Arial" pitchFamily="34" charset="0"/>
              <a:buNone/>
            </a:pPr>
            <a:endParaRPr lang="en-US" sz="2400" dirty="0" smtClean="0">
              <a:gradFill>
                <a:gsLst>
                  <a:gs pos="1250">
                    <a:srgbClr val="505050"/>
                  </a:gs>
                  <a:gs pos="100000">
                    <a:srgbClr val="505050"/>
                  </a:gs>
                </a:gsLst>
                <a:lin ang="5400000" scaled="0"/>
              </a:gradFill>
              <a:latin typeface="Segoe UI"/>
            </a:endParaRPr>
          </a:p>
          <a:p>
            <a:pPr marL="0" indent="0">
              <a:buFont typeface="Arial" pitchFamily="34" charset="0"/>
              <a:buNone/>
            </a:pPr>
            <a:r>
              <a:rPr lang="en-US" sz="2400" dirty="0" smtClean="0">
                <a:gradFill>
                  <a:gsLst>
                    <a:gs pos="1250">
                      <a:srgbClr val="505050"/>
                    </a:gs>
                    <a:gs pos="100000">
                      <a:srgbClr val="505050"/>
                    </a:gs>
                  </a:gsLst>
                  <a:lin ang="5400000" scaled="0"/>
                </a:gradFill>
                <a:latin typeface="Segoe UI"/>
              </a:rPr>
              <a:t>Users tagged for Rolling Stones but not also Beatles (</a:t>
            </a:r>
            <a:r>
              <a:rPr lang="en-US" sz="2400" dirty="0" err="1" smtClean="0">
                <a:gradFill>
                  <a:gsLst>
                    <a:gs pos="1250">
                      <a:srgbClr val="505050"/>
                    </a:gs>
                    <a:gs pos="100000">
                      <a:srgbClr val="505050"/>
                    </a:gs>
                  </a:gsLst>
                  <a:lin ang="5400000" scaled="0"/>
                </a:gradFill>
                <a:latin typeface="Segoe UI"/>
              </a:rPr>
              <a:t>band:RollingStones</a:t>
            </a:r>
            <a:r>
              <a:rPr lang="en-US" sz="2400" dirty="0" smtClean="0">
                <a:gradFill>
                  <a:gsLst>
                    <a:gs pos="1250">
                      <a:srgbClr val="505050"/>
                    </a:gs>
                    <a:gs pos="100000">
                      <a:srgbClr val="505050"/>
                    </a:gs>
                  </a:gsLst>
                  <a:lin ang="5400000" scaled="0"/>
                </a:gradFill>
                <a:latin typeface="Segoe UI"/>
              </a:rPr>
              <a:t> &amp;&amp; !</a:t>
            </a:r>
            <a:r>
              <a:rPr lang="en-US" sz="2400" dirty="0" err="1" smtClean="0">
                <a:gradFill>
                  <a:gsLst>
                    <a:gs pos="1250">
                      <a:srgbClr val="505050"/>
                    </a:gs>
                    <a:gs pos="100000">
                      <a:srgbClr val="505050"/>
                    </a:gs>
                  </a:gsLst>
                  <a:lin ang="5400000" scaled="0"/>
                </a:gradFill>
                <a:latin typeface="Segoe UI"/>
              </a:rPr>
              <a:t>band:Beatles</a:t>
            </a:r>
            <a:endParaRPr lang="en-US" sz="2400" dirty="0" smtClean="0">
              <a:gradFill>
                <a:gsLst>
                  <a:gs pos="1250">
                    <a:srgbClr val="505050"/>
                  </a:gs>
                  <a:gs pos="100000">
                    <a:srgbClr val="505050"/>
                  </a:gs>
                </a:gsLst>
                <a:lin ang="5400000" scaled="0"/>
              </a:gradFill>
              <a:latin typeface="Segoe UI"/>
            </a:endParaRPr>
          </a:p>
          <a:p>
            <a:pPr marL="0" indent="0">
              <a:buFont typeface="Arial" pitchFamily="34" charset="0"/>
              <a:buNone/>
            </a:pPr>
            <a:endParaRPr lang="en-US" sz="2400" dirty="0">
              <a:gradFill>
                <a:gsLst>
                  <a:gs pos="1250">
                    <a:srgbClr val="505050"/>
                  </a:gs>
                  <a:gs pos="100000">
                    <a:srgbClr val="505050"/>
                  </a:gs>
                </a:gsLst>
                <a:lin ang="5400000" scaled="0"/>
              </a:gradFill>
              <a:latin typeface="Segoe UI"/>
            </a:endParaRPr>
          </a:p>
          <a:p>
            <a:pPr marL="0" indent="0">
              <a:buFont typeface="Arial" pitchFamily="34" charset="0"/>
              <a:buNone/>
            </a:pPr>
            <a:r>
              <a:rPr lang="en-US" sz="2400" dirty="0" smtClean="0">
                <a:gradFill>
                  <a:gsLst>
                    <a:gs pos="1250">
                      <a:srgbClr val="505050"/>
                    </a:gs>
                    <a:gs pos="100000">
                      <a:srgbClr val="505050"/>
                    </a:gs>
                  </a:gsLst>
                  <a:lin ang="5400000" scaled="0"/>
                </a:gradFill>
                <a:latin typeface="Segoe UI"/>
              </a:rPr>
              <a:t>Users tagged for Rolling Stones or Beatles in Seattle</a:t>
            </a:r>
          </a:p>
          <a:p>
            <a:pPr marL="0" indent="0">
              <a:buFont typeface="Arial" pitchFamily="34" charset="0"/>
              <a:buNone/>
            </a:pPr>
            <a:r>
              <a:rPr lang="en-US" sz="2400" dirty="0" smtClean="0">
                <a:gradFill>
                  <a:gsLst>
                    <a:gs pos="1250">
                      <a:srgbClr val="505050"/>
                    </a:gs>
                    <a:gs pos="100000">
                      <a:srgbClr val="505050"/>
                    </a:gs>
                  </a:gsLst>
                  <a:lin ang="5400000" scaled="0"/>
                </a:gradFill>
                <a:latin typeface="Segoe UI"/>
              </a:rPr>
              <a:t>((</a:t>
            </a:r>
            <a:r>
              <a:rPr lang="en-US" sz="2400" dirty="0" err="1" smtClean="0">
                <a:gradFill>
                  <a:gsLst>
                    <a:gs pos="1250">
                      <a:srgbClr val="505050"/>
                    </a:gs>
                    <a:gs pos="100000">
                      <a:srgbClr val="505050"/>
                    </a:gs>
                  </a:gsLst>
                  <a:lin ang="5400000" scaled="0"/>
                </a:gradFill>
                <a:latin typeface="Segoe UI"/>
              </a:rPr>
              <a:t>band:Rolling</a:t>
            </a:r>
            <a:r>
              <a:rPr lang="en-US" sz="2400" dirty="0" smtClean="0">
                <a:gradFill>
                  <a:gsLst>
                    <a:gs pos="1250">
                      <a:srgbClr val="505050"/>
                    </a:gs>
                    <a:gs pos="100000">
                      <a:srgbClr val="505050"/>
                    </a:gs>
                  </a:gsLst>
                  <a:lin ang="5400000" scaled="0"/>
                </a:gradFill>
                <a:latin typeface="Segoe UI"/>
              </a:rPr>
              <a:t> Stones || </a:t>
            </a:r>
            <a:r>
              <a:rPr lang="en-US" sz="2400" dirty="0" err="1" smtClean="0">
                <a:gradFill>
                  <a:gsLst>
                    <a:gs pos="1250">
                      <a:srgbClr val="505050"/>
                    </a:gs>
                    <a:gs pos="100000">
                      <a:srgbClr val="505050"/>
                    </a:gs>
                  </a:gsLst>
                  <a:lin ang="5400000" scaled="0"/>
                </a:gradFill>
                <a:latin typeface="Segoe UI"/>
              </a:rPr>
              <a:t>band:Beatles</a:t>
            </a:r>
            <a:r>
              <a:rPr lang="en-US" sz="2400" dirty="0" smtClean="0">
                <a:gradFill>
                  <a:gsLst>
                    <a:gs pos="1250">
                      <a:srgbClr val="505050"/>
                    </a:gs>
                    <a:gs pos="100000">
                      <a:srgbClr val="505050"/>
                    </a:gs>
                  </a:gsLst>
                  <a:lin ang="5400000" scaled="0"/>
                </a:gradFill>
                <a:latin typeface="Segoe UI"/>
              </a:rPr>
              <a:t>) &amp;&amp; </a:t>
            </a:r>
            <a:r>
              <a:rPr lang="en-US" sz="2400" dirty="0" err="1" smtClean="0">
                <a:gradFill>
                  <a:gsLst>
                    <a:gs pos="1250">
                      <a:srgbClr val="505050"/>
                    </a:gs>
                    <a:gs pos="100000">
                      <a:srgbClr val="505050"/>
                    </a:gs>
                  </a:gsLst>
                  <a:lin ang="5400000" scaled="0"/>
                </a:gradFill>
                <a:latin typeface="Segoe UI"/>
              </a:rPr>
              <a:t>loc:Seattle</a:t>
            </a:r>
            <a:r>
              <a:rPr lang="en-US" sz="2400" dirty="0" smtClean="0">
                <a:gradFill>
                  <a:gsLst>
                    <a:gs pos="1250">
                      <a:srgbClr val="505050"/>
                    </a:gs>
                    <a:gs pos="100000">
                      <a:srgbClr val="505050"/>
                    </a:gs>
                  </a:gsLst>
                  <a:lin ang="5400000" scaled="0"/>
                </a:gradFill>
                <a:latin typeface="Segoe UI"/>
              </a:rPr>
              <a:t>)</a:t>
            </a:r>
            <a:endParaRPr lang="en-US" sz="2400" dirty="0">
              <a:gradFill>
                <a:gsLst>
                  <a:gs pos="1250">
                    <a:srgbClr val="505050"/>
                  </a:gs>
                  <a:gs pos="100000">
                    <a:srgbClr val="505050"/>
                  </a:gs>
                </a:gsLst>
                <a:lin ang="5400000" scaled="0"/>
              </a:gradFill>
              <a:latin typeface="Segoe UI"/>
            </a:endParaRPr>
          </a:p>
          <a:p>
            <a:pPr marL="211620" lvl="2" indent="0">
              <a:buFont typeface="Arial" pitchFamily="34" charset="0"/>
              <a:buNone/>
            </a:pPr>
            <a:endParaRPr lang="en-US" sz="2400" dirty="0">
              <a:gradFill>
                <a:gsLst>
                  <a:gs pos="1250">
                    <a:srgbClr val="505050"/>
                  </a:gs>
                  <a:gs pos="100000">
                    <a:srgbClr val="505050"/>
                  </a:gs>
                </a:gsLst>
                <a:lin ang="5400000" scaled="0"/>
              </a:gradFill>
            </a:endParaRPr>
          </a:p>
        </p:txBody>
      </p:sp>
      <p:sp>
        <p:nvSpPr>
          <p:cNvPr id="51" name="TextBox 50"/>
          <p:cNvSpPr txBox="1"/>
          <p:nvPr/>
        </p:nvSpPr>
        <p:spPr>
          <a:xfrm>
            <a:off x="8427292" y="2482502"/>
            <a:ext cx="1206059" cy="225666"/>
          </a:xfrm>
          <a:prstGeom prst="rect">
            <a:avLst/>
          </a:prstGeom>
          <a:noFill/>
        </p:spPr>
        <p:txBody>
          <a:bodyPr wrap="square" lIns="0" tIns="0" rIns="0" bIns="0" rtlCol="0">
            <a:spAutoFit/>
          </a:bodyPr>
          <a:lstStyle/>
          <a:p>
            <a:pPr algn="ctr" defTabSz="914224"/>
            <a:r>
              <a:rPr lang="en-US" sz="1467" dirty="0">
                <a:solidFill>
                  <a:prstClr val="white"/>
                </a:solidFill>
                <a:latin typeface="Segoe" pitchFamily="34" charset="0"/>
              </a:rPr>
              <a:t>App back-end</a:t>
            </a:r>
          </a:p>
        </p:txBody>
      </p:sp>
      <p:cxnSp>
        <p:nvCxnSpPr>
          <p:cNvPr id="56" name="Straight Arrow Connector 55"/>
          <p:cNvCxnSpPr/>
          <p:nvPr/>
        </p:nvCxnSpPr>
        <p:spPr>
          <a:xfrm flipH="1" flipV="1">
            <a:off x="9473343" y="4674248"/>
            <a:ext cx="664923" cy="819420"/>
          </a:xfrm>
          <a:prstGeom prst="straightConnector1">
            <a:avLst/>
          </a:prstGeom>
          <a:ln w="38100">
            <a:headEnd type="none"/>
            <a:tailEnd type="triangle"/>
          </a:ln>
          <a:effectLst/>
        </p:spPr>
        <p:style>
          <a:lnRef idx="3">
            <a:schemeClr val="accent3"/>
          </a:lnRef>
          <a:fillRef idx="0">
            <a:schemeClr val="accent3"/>
          </a:fillRef>
          <a:effectRef idx="2">
            <a:schemeClr val="accent3"/>
          </a:effectRef>
          <a:fontRef idx="minor">
            <a:schemeClr val="tx1"/>
          </a:fontRef>
        </p:style>
      </p:cxnSp>
      <p:cxnSp>
        <p:nvCxnSpPr>
          <p:cNvPr id="57" name="Straight Arrow Connector 56"/>
          <p:cNvCxnSpPr/>
          <p:nvPr/>
        </p:nvCxnSpPr>
        <p:spPr>
          <a:xfrm flipV="1">
            <a:off x="7965815" y="4674248"/>
            <a:ext cx="760285" cy="800540"/>
          </a:xfrm>
          <a:prstGeom prst="straightConnector1">
            <a:avLst/>
          </a:prstGeom>
          <a:ln w="38100">
            <a:headEnd type="none"/>
            <a:tailEnd type="triangle"/>
          </a:ln>
          <a:effectLst/>
        </p:spPr>
        <p:style>
          <a:lnRef idx="3">
            <a:schemeClr val="accent3"/>
          </a:lnRef>
          <a:fillRef idx="0">
            <a:schemeClr val="accent3"/>
          </a:fillRef>
          <a:effectRef idx="2">
            <a:schemeClr val="accent3"/>
          </a:effectRef>
          <a:fontRef idx="minor">
            <a:schemeClr val="tx1"/>
          </a:fontRef>
        </p:style>
      </p:cxnSp>
      <p:sp>
        <p:nvSpPr>
          <p:cNvPr id="58" name="TextBox 57"/>
          <p:cNvSpPr txBox="1"/>
          <p:nvPr/>
        </p:nvSpPr>
        <p:spPr>
          <a:xfrm>
            <a:off x="10114068" y="5001867"/>
            <a:ext cx="1160574" cy="225767"/>
          </a:xfrm>
          <a:prstGeom prst="rect">
            <a:avLst/>
          </a:prstGeom>
          <a:noFill/>
        </p:spPr>
        <p:txBody>
          <a:bodyPr wrap="none" lIns="0" tIns="0" rIns="0" bIns="0" rtlCol="0">
            <a:spAutoFit/>
          </a:bodyPr>
          <a:lstStyle/>
          <a:p>
            <a:pPr algn="ctr" defTabSz="914224"/>
            <a:r>
              <a:rPr lang="en-US" sz="1467" dirty="0">
                <a:solidFill>
                  <a:srgbClr val="7FBA00"/>
                </a:solidFill>
                <a:latin typeface="Segoe" pitchFamily="34" charset="0"/>
              </a:rPr>
              <a:t>Tag</a:t>
            </a:r>
            <a:r>
              <a:rPr lang="en-US" sz="1467" dirty="0" smtClean="0">
                <a:solidFill>
                  <a:srgbClr val="7FBA00"/>
                </a:solidFill>
                <a:latin typeface="Segoe" pitchFamily="34" charset="0"/>
              </a:rPr>
              <a:t>: ”</a:t>
            </a:r>
            <a:r>
              <a:rPr lang="en-US" sz="1467" dirty="0">
                <a:solidFill>
                  <a:srgbClr val="7FBA00"/>
                </a:solidFill>
                <a:latin typeface="Segoe" pitchFamily="34" charset="0"/>
              </a:rPr>
              <a:t>Beatles”</a:t>
            </a:r>
          </a:p>
        </p:txBody>
      </p:sp>
      <p:sp>
        <p:nvSpPr>
          <p:cNvPr id="59" name="TextBox 58"/>
          <p:cNvSpPr txBox="1"/>
          <p:nvPr/>
        </p:nvSpPr>
        <p:spPr>
          <a:xfrm>
            <a:off x="6363347" y="5008653"/>
            <a:ext cx="1745671" cy="225767"/>
          </a:xfrm>
          <a:prstGeom prst="rect">
            <a:avLst/>
          </a:prstGeom>
          <a:noFill/>
        </p:spPr>
        <p:txBody>
          <a:bodyPr wrap="none" lIns="0" tIns="0" rIns="0" bIns="0" rtlCol="0">
            <a:spAutoFit/>
          </a:bodyPr>
          <a:lstStyle/>
          <a:p>
            <a:pPr algn="ctr" defTabSz="914224"/>
            <a:r>
              <a:rPr lang="en-US" sz="1467" dirty="0">
                <a:solidFill>
                  <a:srgbClr val="7FBA00"/>
                </a:solidFill>
                <a:latin typeface="Segoe" pitchFamily="34" charset="0"/>
              </a:rPr>
              <a:t>Tag</a:t>
            </a:r>
            <a:r>
              <a:rPr lang="en-US" sz="1467" dirty="0" smtClean="0">
                <a:solidFill>
                  <a:srgbClr val="7FBA00"/>
                </a:solidFill>
                <a:latin typeface="Segoe" pitchFamily="34" charset="0"/>
              </a:rPr>
              <a:t>: ”</a:t>
            </a:r>
            <a:r>
              <a:rPr lang="en-US" sz="1467" dirty="0" err="1" smtClean="0">
                <a:solidFill>
                  <a:srgbClr val="7FBA00"/>
                </a:solidFill>
                <a:latin typeface="Segoe" pitchFamily="34" charset="0"/>
              </a:rPr>
              <a:t>RollingStones</a:t>
            </a:r>
            <a:r>
              <a:rPr lang="en-US" sz="1467" dirty="0" smtClean="0">
                <a:solidFill>
                  <a:srgbClr val="7FBA00"/>
                </a:solidFill>
                <a:latin typeface="Segoe" pitchFamily="34" charset="0"/>
              </a:rPr>
              <a:t>”</a:t>
            </a:r>
            <a:endParaRPr lang="en-US" sz="1467" dirty="0">
              <a:solidFill>
                <a:srgbClr val="7FBA00"/>
              </a:solidFill>
              <a:latin typeface="Segoe" pitchFamily="34" charset="0"/>
            </a:endParaRPr>
          </a:p>
        </p:txBody>
      </p:sp>
      <p:sp>
        <p:nvSpPr>
          <p:cNvPr id="61" name="TextBox 60"/>
          <p:cNvSpPr txBox="1"/>
          <p:nvPr/>
        </p:nvSpPr>
        <p:spPr>
          <a:xfrm>
            <a:off x="9392533" y="3036501"/>
            <a:ext cx="1160574" cy="225767"/>
          </a:xfrm>
          <a:prstGeom prst="rect">
            <a:avLst/>
          </a:prstGeom>
          <a:noFill/>
        </p:spPr>
        <p:txBody>
          <a:bodyPr wrap="none" lIns="0" tIns="0" rIns="0" bIns="0" rtlCol="0">
            <a:spAutoFit/>
          </a:bodyPr>
          <a:lstStyle/>
          <a:p>
            <a:pPr algn="ctr" defTabSz="914224"/>
            <a:r>
              <a:rPr lang="en-US" sz="1467" dirty="0">
                <a:solidFill>
                  <a:srgbClr val="7030A0"/>
                </a:solidFill>
                <a:latin typeface="Segoe" pitchFamily="34" charset="0"/>
              </a:rPr>
              <a:t>Tag</a:t>
            </a:r>
            <a:r>
              <a:rPr lang="en-US" sz="1467" dirty="0" smtClean="0">
                <a:solidFill>
                  <a:srgbClr val="7030A0"/>
                </a:solidFill>
                <a:latin typeface="Segoe" pitchFamily="34" charset="0"/>
              </a:rPr>
              <a:t>: ”</a:t>
            </a:r>
            <a:r>
              <a:rPr lang="en-US" sz="1467" dirty="0">
                <a:solidFill>
                  <a:srgbClr val="7030A0"/>
                </a:solidFill>
                <a:latin typeface="Segoe" pitchFamily="34" charset="0"/>
              </a:rPr>
              <a:t>Beatles”</a:t>
            </a:r>
          </a:p>
        </p:txBody>
      </p:sp>
      <p:cxnSp>
        <p:nvCxnSpPr>
          <p:cNvPr id="62" name="Straight Arrow Connector 61"/>
          <p:cNvCxnSpPr/>
          <p:nvPr/>
        </p:nvCxnSpPr>
        <p:spPr>
          <a:xfrm>
            <a:off x="9248007" y="4674248"/>
            <a:ext cx="667448" cy="880902"/>
          </a:xfrm>
          <a:prstGeom prst="straightConnector1">
            <a:avLst/>
          </a:prstGeom>
          <a:ln w="38100">
            <a:solidFill>
              <a:srgbClr val="7030A0"/>
            </a:solidFill>
            <a:headEnd type="none"/>
            <a:tailEnd type="triangle"/>
          </a:ln>
        </p:spPr>
        <p:style>
          <a:lnRef idx="1">
            <a:schemeClr val="accent6"/>
          </a:lnRef>
          <a:fillRef idx="0">
            <a:schemeClr val="accent6"/>
          </a:fillRef>
          <a:effectRef idx="0">
            <a:schemeClr val="accent6"/>
          </a:effectRef>
          <a:fontRef idx="minor">
            <a:schemeClr val="tx1"/>
          </a:fontRef>
        </p:style>
      </p:cxnSp>
      <p:grpSp>
        <p:nvGrpSpPr>
          <p:cNvPr id="63" name="Group 62"/>
          <p:cNvGrpSpPr/>
          <p:nvPr/>
        </p:nvGrpSpPr>
        <p:grpSpPr>
          <a:xfrm>
            <a:off x="8354499" y="1496100"/>
            <a:ext cx="1395460" cy="1395769"/>
            <a:chOff x="7794034" y="4343400"/>
            <a:chExt cx="1230243" cy="1230515"/>
          </a:xfrm>
        </p:grpSpPr>
        <p:sp>
          <p:nvSpPr>
            <p:cNvPr id="64" name="Freeform 80"/>
            <p:cNvSpPr>
              <a:spLocks noEditPoints="1"/>
            </p:cNvSpPr>
            <p:nvPr/>
          </p:nvSpPr>
          <p:spPr bwMode="auto">
            <a:xfrm>
              <a:off x="7972447" y="4343400"/>
              <a:ext cx="869811" cy="91440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457200"/>
              <a:endParaRPr lang="en-US">
                <a:solidFill>
                  <a:srgbClr val="FFFFFF"/>
                </a:solidFill>
              </a:endParaRPr>
            </a:p>
          </p:txBody>
        </p:sp>
        <p:sp>
          <p:nvSpPr>
            <p:cNvPr id="65" name="TextBox 64"/>
            <p:cNvSpPr txBox="1"/>
            <p:nvPr/>
          </p:nvSpPr>
          <p:spPr>
            <a:xfrm>
              <a:off x="7794034" y="5343724"/>
              <a:ext cx="1230243" cy="230191"/>
            </a:xfrm>
            <a:prstGeom prst="rect">
              <a:avLst/>
            </a:prstGeom>
            <a:noFill/>
          </p:spPr>
          <p:txBody>
            <a:bodyPr wrap="square" lIns="0" tIns="0" rIns="0" bIns="0" rtlCol="0">
              <a:spAutoFit/>
            </a:bodyPr>
            <a:lstStyle/>
            <a:p>
              <a:pPr algn="ctr" defTabSz="914224"/>
              <a:r>
                <a:rPr lang="en-US" sz="1467" dirty="0">
                  <a:solidFill>
                    <a:srgbClr val="505050"/>
                  </a:solidFill>
                  <a:latin typeface="Segoe" pitchFamily="34" charset="0"/>
                </a:rPr>
                <a:t>App back-end</a:t>
              </a:r>
            </a:p>
          </p:txBody>
        </p:sp>
      </p:grpSp>
      <p:pic>
        <p:nvPicPr>
          <p:cNvPr id="74" name="Picture 73"/>
          <p:cNvPicPr>
            <a:picLocks noChangeAspect="1"/>
          </p:cNvPicPr>
          <p:nvPr/>
        </p:nvPicPr>
        <p:blipFill>
          <a:blip r:embed="rId3">
            <a:duotone>
              <a:prstClr val="black"/>
              <a:schemeClr val="accent6">
                <a:tint val="45000"/>
                <a:satMod val="400000"/>
              </a:schemeClr>
            </a:duotone>
          </a:blip>
          <a:stretch>
            <a:fillRect/>
          </a:stretch>
        </p:blipFill>
        <p:spPr>
          <a:xfrm>
            <a:off x="8649930" y="3580817"/>
            <a:ext cx="800505" cy="774882"/>
          </a:xfrm>
          <a:prstGeom prst="rect">
            <a:avLst/>
          </a:prstGeom>
        </p:spPr>
      </p:pic>
      <p:cxnSp>
        <p:nvCxnSpPr>
          <p:cNvPr id="75" name="Straight Arrow Connector 74"/>
          <p:cNvCxnSpPr/>
          <p:nvPr/>
        </p:nvCxnSpPr>
        <p:spPr>
          <a:xfrm>
            <a:off x="9050183" y="2890060"/>
            <a:ext cx="0" cy="534107"/>
          </a:xfrm>
          <a:prstGeom prst="straightConnector1">
            <a:avLst/>
          </a:prstGeom>
          <a:ln w="38100">
            <a:solidFill>
              <a:srgbClr val="7030A0"/>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77" name="Picture 76"/>
          <p:cNvPicPr>
            <a:picLocks noChangeAspect="1"/>
          </p:cNvPicPr>
          <p:nvPr/>
        </p:nvPicPr>
        <p:blipFill>
          <a:blip r:embed="rId4">
            <a:duotone>
              <a:prstClr val="black"/>
              <a:schemeClr val="accent6">
                <a:tint val="45000"/>
                <a:satMod val="400000"/>
              </a:schemeClr>
            </a:duotone>
          </a:blip>
          <a:stretch>
            <a:fillRect/>
          </a:stretch>
        </p:blipFill>
        <p:spPr>
          <a:xfrm>
            <a:off x="10083193" y="5664548"/>
            <a:ext cx="599762" cy="845712"/>
          </a:xfrm>
          <a:prstGeom prst="rect">
            <a:avLst/>
          </a:prstGeom>
        </p:spPr>
      </p:pic>
      <p:pic>
        <p:nvPicPr>
          <p:cNvPr id="78" name="Picture 77"/>
          <p:cNvPicPr>
            <a:picLocks noChangeAspect="1"/>
          </p:cNvPicPr>
          <p:nvPr/>
        </p:nvPicPr>
        <p:blipFill>
          <a:blip r:embed="rId5">
            <a:duotone>
              <a:prstClr val="black"/>
              <a:schemeClr val="accent6">
                <a:tint val="45000"/>
                <a:satMod val="400000"/>
              </a:schemeClr>
            </a:duotone>
          </a:blip>
          <a:stretch>
            <a:fillRect/>
          </a:stretch>
        </p:blipFill>
        <p:spPr>
          <a:xfrm>
            <a:off x="6972011" y="5568824"/>
            <a:ext cx="1425818" cy="941435"/>
          </a:xfrm>
          <a:prstGeom prst="rect">
            <a:avLst/>
          </a:prstGeom>
        </p:spPr>
      </p:pic>
      <p:sp>
        <p:nvSpPr>
          <p:cNvPr id="79" name="Rectangle 78"/>
          <p:cNvSpPr/>
          <p:nvPr/>
        </p:nvSpPr>
        <p:spPr>
          <a:xfrm>
            <a:off x="8354499" y="4355699"/>
            <a:ext cx="1513556" cy="318549"/>
          </a:xfrm>
          <a:prstGeom prst="rect">
            <a:avLst/>
          </a:prstGeom>
        </p:spPr>
        <p:txBody>
          <a:bodyPr wrap="none">
            <a:spAutoFit/>
          </a:bodyPr>
          <a:lstStyle/>
          <a:p>
            <a:pPr algn="ctr" defTabSz="914224"/>
            <a:r>
              <a:rPr lang="en-US" sz="1470" dirty="0">
                <a:solidFill>
                  <a:srgbClr val="000000">
                    <a:lumMod val="65000"/>
                    <a:lumOff val="35000"/>
                  </a:srgbClr>
                </a:solidFill>
                <a:latin typeface="Segoe" pitchFamily="34" charset="0"/>
              </a:rPr>
              <a:t>Notification Hub</a:t>
            </a:r>
          </a:p>
        </p:txBody>
      </p:sp>
    </p:spTree>
    <p:extLst>
      <p:ext uri="{BB962C8B-B14F-4D97-AF65-F5344CB8AC3E}">
        <p14:creationId xmlns:p14="http://schemas.microsoft.com/office/powerpoint/2010/main" val="21446365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9239" y="366216"/>
            <a:ext cx="11655840" cy="809273"/>
          </a:xfrm>
        </p:spPr>
        <p:txBody>
          <a:bodyPr/>
          <a:lstStyle/>
          <a:p>
            <a:r>
              <a:rPr lang="en-US" dirty="0" smtClean="0">
                <a:solidFill>
                  <a:srgbClr val="00188F"/>
                </a:solidFill>
              </a:rPr>
              <a:t>Notify all users</a:t>
            </a:r>
            <a:br>
              <a:rPr lang="en-US" dirty="0" smtClean="0">
                <a:solidFill>
                  <a:srgbClr val="00188F"/>
                </a:solidFill>
              </a:rPr>
            </a:br>
            <a:endParaRPr lang="en-US" dirty="0">
              <a:solidFill>
                <a:srgbClr val="00188F"/>
              </a:solidFill>
            </a:endParaRPr>
          </a:p>
        </p:txBody>
      </p:sp>
      <p:sp>
        <p:nvSpPr>
          <p:cNvPr id="5" name="Content Placeholder 2"/>
          <p:cNvSpPr txBox="1">
            <a:spLocks/>
          </p:cNvSpPr>
          <p:nvPr/>
        </p:nvSpPr>
        <p:spPr>
          <a:xfrm>
            <a:off x="383424" y="2438513"/>
            <a:ext cx="5498158" cy="2019188"/>
          </a:xfrm>
          <a:prstGeom prst="rect">
            <a:avLst/>
          </a:prstGeom>
        </p:spPr>
        <p:txBody>
          <a:bodyPr>
            <a:normAutofit/>
          </a:bodyPr>
          <a:lst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800" dirty="0" smtClean="0">
                <a:gradFill>
                  <a:gsLst>
                    <a:gs pos="1250">
                      <a:srgbClr val="505050"/>
                    </a:gs>
                    <a:gs pos="100000">
                      <a:srgbClr val="505050"/>
                    </a:gs>
                  </a:gsLst>
                  <a:lin ang="5400000" scaled="0"/>
                </a:gradFill>
              </a:rPr>
              <a:t>Broadcast a notification to all users by making a single API from your app backend w/o specifying any tags</a:t>
            </a:r>
            <a:endParaRPr lang="en-US" sz="2800" dirty="0">
              <a:gradFill>
                <a:gsLst>
                  <a:gs pos="1250">
                    <a:srgbClr val="505050"/>
                  </a:gs>
                  <a:gs pos="100000">
                    <a:srgbClr val="505050"/>
                  </a:gs>
                </a:gsLst>
                <a:lin ang="5400000" scaled="0"/>
              </a:gradFill>
            </a:endParaRPr>
          </a:p>
          <a:p>
            <a:pPr marL="211620" lvl="2" indent="0">
              <a:buFont typeface="Arial" pitchFamily="34" charset="0"/>
              <a:buNone/>
            </a:pPr>
            <a:endParaRPr lang="en-US" sz="1600" dirty="0" smtClean="0">
              <a:gradFill>
                <a:gsLst>
                  <a:gs pos="1250">
                    <a:srgbClr val="505050"/>
                  </a:gs>
                  <a:gs pos="100000">
                    <a:srgbClr val="505050"/>
                  </a:gs>
                </a:gsLst>
                <a:lin ang="5400000" scaled="0"/>
              </a:gradFill>
            </a:endParaRPr>
          </a:p>
          <a:p>
            <a:pPr marL="211620" lvl="2" indent="0">
              <a:buFont typeface="Arial" pitchFamily="34" charset="0"/>
              <a:buNone/>
            </a:pPr>
            <a:endParaRPr lang="en-US" sz="1600" dirty="0">
              <a:gradFill>
                <a:gsLst>
                  <a:gs pos="1250">
                    <a:srgbClr val="505050"/>
                  </a:gs>
                  <a:gs pos="100000">
                    <a:srgbClr val="505050"/>
                  </a:gs>
                </a:gsLst>
                <a:lin ang="5400000" scaled="0"/>
              </a:gradFill>
            </a:endParaRPr>
          </a:p>
        </p:txBody>
      </p:sp>
      <p:sp>
        <p:nvSpPr>
          <p:cNvPr id="18" name="TextBox 17"/>
          <p:cNvSpPr txBox="1"/>
          <p:nvPr/>
        </p:nvSpPr>
        <p:spPr>
          <a:xfrm>
            <a:off x="8505695" y="1963887"/>
            <a:ext cx="1206059" cy="225666"/>
          </a:xfrm>
          <a:prstGeom prst="rect">
            <a:avLst/>
          </a:prstGeom>
          <a:noFill/>
        </p:spPr>
        <p:txBody>
          <a:bodyPr wrap="square" lIns="0" tIns="0" rIns="0" bIns="0" rtlCol="0">
            <a:spAutoFit/>
          </a:bodyPr>
          <a:lstStyle/>
          <a:p>
            <a:pPr algn="ctr" defTabSz="914224"/>
            <a:r>
              <a:rPr lang="en-US" sz="1467" dirty="0">
                <a:solidFill>
                  <a:prstClr val="white"/>
                </a:solidFill>
                <a:latin typeface="Segoe" pitchFamily="34" charset="0"/>
              </a:rPr>
              <a:t>App back-end</a:t>
            </a:r>
          </a:p>
        </p:txBody>
      </p:sp>
      <p:grpSp>
        <p:nvGrpSpPr>
          <p:cNvPr id="20" name="Group 19"/>
          <p:cNvGrpSpPr/>
          <p:nvPr/>
        </p:nvGrpSpPr>
        <p:grpSpPr>
          <a:xfrm>
            <a:off x="10529619" y="1963887"/>
            <a:ext cx="1395460" cy="1395769"/>
            <a:chOff x="7794034" y="4343400"/>
            <a:chExt cx="1230243" cy="1230515"/>
          </a:xfrm>
        </p:grpSpPr>
        <p:sp>
          <p:nvSpPr>
            <p:cNvPr id="21" name="Freeform 80"/>
            <p:cNvSpPr>
              <a:spLocks noEditPoints="1"/>
            </p:cNvSpPr>
            <p:nvPr/>
          </p:nvSpPr>
          <p:spPr bwMode="auto">
            <a:xfrm>
              <a:off x="7972447" y="4343400"/>
              <a:ext cx="869811" cy="91440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457200"/>
              <a:endParaRPr lang="en-US">
                <a:solidFill>
                  <a:srgbClr val="FFFFFF"/>
                </a:solidFill>
              </a:endParaRPr>
            </a:p>
          </p:txBody>
        </p:sp>
        <p:sp>
          <p:nvSpPr>
            <p:cNvPr id="22" name="TextBox 21"/>
            <p:cNvSpPr txBox="1"/>
            <p:nvPr/>
          </p:nvSpPr>
          <p:spPr>
            <a:xfrm>
              <a:off x="7794034" y="5343724"/>
              <a:ext cx="1230243" cy="230191"/>
            </a:xfrm>
            <a:prstGeom prst="rect">
              <a:avLst/>
            </a:prstGeom>
            <a:noFill/>
          </p:spPr>
          <p:txBody>
            <a:bodyPr wrap="square" lIns="0" tIns="0" rIns="0" bIns="0" rtlCol="0">
              <a:spAutoFit/>
            </a:bodyPr>
            <a:lstStyle/>
            <a:p>
              <a:pPr algn="ctr" defTabSz="914224"/>
              <a:r>
                <a:rPr lang="en-US" sz="1467" dirty="0">
                  <a:solidFill>
                    <a:srgbClr val="505050"/>
                  </a:solidFill>
                  <a:latin typeface="Segoe" pitchFamily="34" charset="0"/>
                </a:rPr>
                <a:t>App back-end</a:t>
              </a:r>
            </a:p>
          </p:txBody>
        </p:sp>
      </p:grpSp>
      <p:pic>
        <p:nvPicPr>
          <p:cNvPr id="23" name="Picture 22"/>
          <p:cNvPicPr>
            <a:picLocks noChangeAspect="1"/>
          </p:cNvPicPr>
          <p:nvPr/>
        </p:nvPicPr>
        <p:blipFill>
          <a:blip r:embed="rId3">
            <a:duotone>
              <a:prstClr val="black"/>
              <a:schemeClr val="accent6">
                <a:tint val="45000"/>
                <a:satMod val="400000"/>
              </a:schemeClr>
            </a:duotone>
          </a:blip>
          <a:stretch>
            <a:fillRect/>
          </a:stretch>
        </p:blipFill>
        <p:spPr>
          <a:xfrm>
            <a:off x="8024914" y="2108813"/>
            <a:ext cx="916471" cy="887136"/>
          </a:xfrm>
          <a:prstGeom prst="rect">
            <a:avLst/>
          </a:prstGeom>
        </p:spPr>
      </p:pic>
      <p:pic>
        <p:nvPicPr>
          <p:cNvPr id="25" name="Picture 24"/>
          <p:cNvPicPr>
            <a:picLocks noChangeAspect="1"/>
          </p:cNvPicPr>
          <p:nvPr/>
        </p:nvPicPr>
        <p:blipFill>
          <a:blip r:embed="rId4">
            <a:duotone>
              <a:prstClr val="black"/>
              <a:schemeClr val="accent6">
                <a:tint val="45000"/>
                <a:satMod val="400000"/>
              </a:schemeClr>
            </a:duotone>
          </a:blip>
          <a:stretch>
            <a:fillRect/>
          </a:stretch>
        </p:blipFill>
        <p:spPr>
          <a:xfrm>
            <a:off x="8490084" y="5029586"/>
            <a:ext cx="599762" cy="845712"/>
          </a:xfrm>
          <a:prstGeom prst="rect">
            <a:avLst/>
          </a:prstGeom>
        </p:spPr>
      </p:pic>
      <p:pic>
        <p:nvPicPr>
          <p:cNvPr id="26" name="Picture 25"/>
          <p:cNvPicPr>
            <a:picLocks noChangeAspect="1"/>
          </p:cNvPicPr>
          <p:nvPr/>
        </p:nvPicPr>
        <p:blipFill>
          <a:blip r:embed="rId5">
            <a:duotone>
              <a:prstClr val="black"/>
              <a:schemeClr val="accent6">
                <a:tint val="45000"/>
                <a:satMod val="400000"/>
              </a:schemeClr>
            </a:duotone>
          </a:blip>
          <a:stretch>
            <a:fillRect/>
          </a:stretch>
        </p:blipFill>
        <p:spPr>
          <a:xfrm>
            <a:off x="6676745" y="4981726"/>
            <a:ext cx="1425818" cy="941435"/>
          </a:xfrm>
          <a:prstGeom prst="rect">
            <a:avLst/>
          </a:prstGeom>
        </p:spPr>
      </p:pic>
      <p:cxnSp>
        <p:nvCxnSpPr>
          <p:cNvPr id="27" name="Straight Arrow Connector 26"/>
          <p:cNvCxnSpPr/>
          <p:nvPr/>
        </p:nvCxnSpPr>
        <p:spPr>
          <a:xfrm flipH="1">
            <a:off x="7763689" y="3448107"/>
            <a:ext cx="643889" cy="1279135"/>
          </a:xfrm>
          <a:prstGeom prst="straightConnector1">
            <a:avLst/>
          </a:prstGeom>
          <a:ln w="38100">
            <a:solidFill>
              <a:schemeClr val="accent3"/>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p:cNvCxnSpPr/>
          <p:nvPr/>
        </p:nvCxnSpPr>
        <p:spPr>
          <a:xfrm flipH="1">
            <a:off x="9050220" y="2365134"/>
            <a:ext cx="1600509" cy="12246"/>
          </a:xfrm>
          <a:prstGeom prst="straightConnector1">
            <a:avLst/>
          </a:prstGeom>
          <a:ln w="38100">
            <a:solidFill>
              <a:schemeClr val="accent3"/>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30" name="Rectangle 29"/>
          <p:cNvSpPr/>
          <p:nvPr/>
        </p:nvSpPr>
        <p:spPr>
          <a:xfrm>
            <a:off x="7672894" y="3030721"/>
            <a:ext cx="1513556" cy="318549"/>
          </a:xfrm>
          <a:prstGeom prst="rect">
            <a:avLst/>
          </a:prstGeom>
        </p:spPr>
        <p:txBody>
          <a:bodyPr wrap="none">
            <a:spAutoFit/>
          </a:bodyPr>
          <a:lstStyle/>
          <a:p>
            <a:pPr algn="ctr" defTabSz="914224"/>
            <a:r>
              <a:rPr lang="en-US" sz="1470" dirty="0">
                <a:solidFill>
                  <a:srgbClr val="000000">
                    <a:lumMod val="65000"/>
                    <a:lumOff val="35000"/>
                  </a:srgbClr>
                </a:solidFill>
                <a:latin typeface="Segoe" pitchFamily="34" charset="0"/>
              </a:rPr>
              <a:t>Notification Hub</a:t>
            </a:r>
          </a:p>
        </p:txBody>
      </p:sp>
      <p:pic>
        <p:nvPicPr>
          <p:cNvPr id="32" name="Picture 31"/>
          <p:cNvPicPr>
            <a:picLocks noChangeAspect="1"/>
          </p:cNvPicPr>
          <p:nvPr/>
        </p:nvPicPr>
        <p:blipFill>
          <a:blip r:embed="rId4">
            <a:duotone>
              <a:prstClr val="black"/>
              <a:schemeClr val="accent6">
                <a:tint val="45000"/>
                <a:satMod val="400000"/>
              </a:schemeClr>
            </a:duotone>
          </a:blip>
          <a:stretch>
            <a:fillRect/>
          </a:stretch>
        </p:blipFill>
        <p:spPr>
          <a:xfrm>
            <a:off x="9711754" y="5029586"/>
            <a:ext cx="599762" cy="845712"/>
          </a:xfrm>
          <a:prstGeom prst="rect">
            <a:avLst/>
          </a:prstGeom>
        </p:spPr>
      </p:pic>
      <p:cxnSp>
        <p:nvCxnSpPr>
          <p:cNvPr id="35" name="Straight Arrow Connector 34"/>
          <p:cNvCxnSpPr/>
          <p:nvPr/>
        </p:nvCxnSpPr>
        <p:spPr>
          <a:xfrm flipH="1">
            <a:off x="8648700" y="3469268"/>
            <a:ext cx="7649" cy="1372491"/>
          </a:xfrm>
          <a:prstGeom prst="straightConnector1">
            <a:avLst/>
          </a:prstGeom>
          <a:ln w="38100">
            <a:solidFill>
              <a:schemeClr val="accent3"/>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36" name="Straight Arrow Connector 35"/>
          <p:cNvCxnSpPr/>
          <p:nvPr/>
        </p:nvCxnSpPr>
        <p:spPr>
          <a:xfrm>
            <a:off x="8897471" y="3448107"/>
            <a:ext cx="1114164" cy="1393652"/>
          </a:xfrm>
          <a:prstGeom prst="straightConnector1">
            <a:avLst/>
          </a:prstGeom>
          <a:ln w="38100">
            <a:solidFill>
              <a:schemeClr val="accent3"/>
            </a:solidFill>
            <a:headEnd type="none"/>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009818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9239" y="366216"/>
            <a:ext cx="11655840" cy="809273"/>
          </a:xfrm>
        </p:spPr>
        <p:txBody>
          <a:bodyPr/>
          <a:lstStyle/>
          <a:p>
            <a:r>
              <a:rPr lang="en-US" dirty="0" smtClean="0">
                <a:solidFill>
                  <a:srgbClr val="00188F"/>
                </a:solidFill>
              </a:rPr>
              <a:t>Notify all users, in batches</a:t>
            </a:r>
            <a:br>
              <a:rPr lang="en-US" dirty="0" smtClean="0">
                <a:solidFill>
                  <a:srgbClr val="00188F"/>
                </a:solidFill>
              </a:rPr>
            </a:br>
            <a:endParaRPr lang="en-US" dirty="0">
              <a:solidFill>
                <a:srgbClr val="00188F"/>
              </a:solidFill>
            </a:endParaRPr>
          </a:p>
        </p:txBody>
      </p:sp>
      <p:sp>
        <p:nvSpPr>
          <p:cNvPr id="5" name="Content Placeholder 2"/>
          <p:cNvSpPr txBox="1">
            <a:spLocks/>
          </p:cNvSpPr>
          <p:nvPr/>
        </p:nvSpPr>
        <p:spPr>
          <a:xfrm>
            <a:off x="383424" y="2438512"/>
            <a:ext cx="5498158" cy="3439237"/>
          </a:xfrm>
          <a:prstGeom prst="rect">
            <a:avLst/>
          </a:prstGeom>
        </p:spPr>
        <p:txBody>
          <a:bodyPr>
            <a:normAutofit/>
          </a:bodyPr>
          <a:lst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800" dirty="0" smtClean="0">
                <a:gradFill>
                  <a:gsLst>
                    <a:gs pos="1250">
                      <a:srgbClr val="505050"/>
                    </a:gs>
                    <a:gs pos="100000">
                      <a:srgbClr val="505050"/>
                    </a:gs>
                  </a:gsLst>
                  <a:lin ang="5400000" scaled="0"/>
                </a:gradFill>
              </a:rPr>
              <a:t>Tags </a:t>
            </a:r>
            <a:r>
              <a:rPr lang="en-US" sz="2800" dirty="0">
                <a:gradFill>
                  <a:gsLst>
                    <a:gs pos="1250">
                      <a:srgbClr val="505050"/>
                    </a:gs>
                    <a:gs pos="100000">
                      <a:srgbClr val="505050"/>
                    </a:gs>
                  </a:gsLst>
                  <a:lin ang="5400000" scaled="0"/>
                </a:gradFill>
              </a:rPr>
              <a:t>can be used to represent groups of users for sending notifications to all users in batches</a:t>
            </a:r>
          </a:p>
          <a:p>
            <a:pPr marL="211620" lvl="2" indent="0">
              <a:buFont typeface="Arial" pitchFamily="34" charset="0"/>
              <a:buNone/>
            </a:pPr>
            <a:r>
              <a:rPr lang="en-US" sz="1600" dirty="0">
                <a:gradFill>
                  <a:gsLst>
                    <a:gs pos="1250">
                      <a:srgbClr val="505050"/>
                    </a:gs>
                    <a:gs pos="100000">
                      <a:srgbClr val="505050"/>
                    </a:gs>
                  </a:gsLst>
                  <a:lin ang="5400000" scaled="0"/>
                </a:gradFill>
              </a:rPr>
              <a:t>Client app authenticates with the app backend</a:t>
            </a:r>
          </a:p>
          <a:p>
            <a:pPr marL="211620" lvl="2" indent="0">
              <a:buFont typeface="Arial" pitchFamily="34" charset="0"/>
              <a:buNone/>
            </a:pPr>
            <a:r>
              <a:rPr lang="en-US" sz="1600" dirty="0">
                <a:gradFill>
                  <a:gsLst>
                    <a:gs pos="1250">
                      <a:srgbClr val="505050"/>
                    </a:gs>
                    <a:gs pos="100000">
                      <a:srgbClr val="505050"/>
                    </a:gs>
                  </a:gsLst>
                  <a:lin ang="5400000" scaled="0"/>
                </a:gradFill>
              </a:rPr>
              <a:t>Devices pass device handle to the app backend</a:t>
            </a:r>
          </a:p>
          <a:p>
            <a:pPr marL="211620" lvl="2" indent="0">
              <a:buFont typeface="Arial" pitchFamily="34" charset="0"/>
              <a:buNone/>
            </a:pPr>
            <a:r>
              <a:rPr lang="en-US" sz="1600" dirty="0">
                <a:gradFill>
                  <a:gsLst>
                    <a:gs pos="1250">
                      <a:srgbClr val="505050"/>
                    </a:gs>
                    <a:gs pos="100000">
                      <a:srgbClr val="505050"/>
                    </a:gs>
                  </a:gsLst>
                  <a:lin ang="5400000" scaled="0"/>
                </a:gradFill>
              </a:rPr>
              <a:t>App backend registers the devices for the tag “</a:t>
            </a:r>
            <a:r>
              <a:rPr lang="en-US" sz="1600" dirty="0" err="1">
                <a:gradFill>
                  <a:gsLst>
                    <a:gs pos="1250">
                      <a:srgbClr val="505050"/>
                    </a:gs>
                    <a:gs pos="100000">
                      <a:srgbClr val="505050"/>
                    </a:gs>
                  </a:gsLst>
                  <a:lin ang="5400000" scaled="0"/>
                </a:gradFill>
              </a:rPr>
              <a:t>batchNo</a:t>
            </a:r>
            <a:r>
              <a:rPr lang="en-US" sz="1600" dirty="0">
                <a:gradFill>
                  <a:gsLst>
                    <a:gs pos="1250">
                      <a:srgbClr val="505050"/>
                    </a:gs>
                    <a:gs pos="100000">
                      <a:srgbClr val="505050"/>
                    </a:gs>
                  </a:gsLst>
                  <a:lin ang="5400000" scaled="0"/>
                </a:gradFill>
              </a:rPr>
              <a:t>”</a:t>
            </a:r>
          </a:p>
          <a:p>
            <a:pPr marL="211620" lvl="2" indent="0">
              <a:buFont typeface="Arial" pitchFamily="34" charset="0"/>
              <a:buNone/>
            </a:pPr>
            <a:r>
              <a:rPr lang="en-US" sz="1600" dirty="0">
                <a:gradFill>
                  <a:gsLst>
                    <a:gs pos="1250">
                      <a:srgbClr val="505050"/>
                    </a:gs>
                    <a:gs pos="100000">
                      <a:srgbClr val="505050"/>
                    </a:gs>
                  </a:gsLst>
                  <a:lin ang="5400000" scaled="0"/>
                </a:gradFill>
              </a:rPr>
              <a:t>Target batches in sequence by specifying particular “</a:t>
            </a:r>
            <a:r>
              <a:rPr lang="en-US" sz="1600" dirty="0" err="1">
                <a:gradFill>
                  <a:gsLst>
                    <a:gs pos="1250">
                      <a:srgbClr val="505050"/>
                    </a:gs>
                    <a:gs pos="100000">
                      <a:srgbClr val="505050"/>
                    </a:gs>
                  </a:gsLst>
                  <a:lin ang="5400000" scaled="0"/>
                </a:gradFill>
              </a:rPr>
              <a:t>batchNo</a:t>
            </a:r>
            <a:r>
              <a:rPr lang="en-US" sz="1600" dirty="0">
                <a:gradFill>
                  <a:gsLst>
                    <a:gs pos="1250">
                      <a:srgbClr val="505050"/>
                    </a:gs>
                    <a:gs pos="100000">
                      <a:srgbClr val="505050"/>
                    </a:gs>
                  </a:gsLst>
                  <a:lin ang="5400000" scaled="0"/>
                </a:gradFill>
              </a:rPr>
              <a:t>” tags in sequential API calls</a:t>
            </a:r>
          </a:p>
          <a:p>
            <a:pPr marL="211620" lvl="2" indent="0">
              <a:buFont typeface="Arial" pitchFamily="34" charset="0"/>
              <a:buNone/>
            </a:pPr>
            <a:endParaRPr lang="en-US" sz="1600" dirty="0" smtClean="0">
              <a:gradFill>
                <a:gsLst>
                  <a:gs pos="1250">
                    <a:srgbClr val="505050"/>
                  </a:gs>
                  <a:gs pos="100000">
                    <a:srgbClr val="505050"/>
                  </a:gs>
                </a:gsLst>
                <a:lin ang="5400000" scaled="0"/>
              </a:gradFill>
            </a:endParaRPr>
          </a:p>
          <a:p>
            <a:pPr marL="211620" lvl="2" indent="0">
              <a:buFont typeface="Arial" pitchFamily="34" charset="0"/>
              <a:buNone/>
            </a:pPr>
            <a:endParaRPr lang="en-US" sz="1600" dirty="0">
              <a:gradFill>
                <a:gsLst>
                  <a:gs pos="1250">
                    <a:srgbClr val="505050"/>
                  </a:gs>
                  <a:gs pos="100000">
                    <a:srgbClr val="505050"/>
                  </a:gs>
                </a:gsLst>
                <a:lin ang="5400000" scaled="0"/>
              </a:gradFill>
            </a:endParaRPr>
          </a:p>
        </p:txBody>
      </p:sp>
      <p:sp>
        <p:nvSpPr>
          <p:cNvPr id="18" name="TextBox 17"/>
          <p:cNvSpPr txBox="1"/>
          <p:nvPr/>
        </p:nvSpPr>
        <p:spPr>
          <a:xfrm>
            <a:off x="8505695" y="1963887"/>
            <a:ext cx="1206059" cy="225666"/>
          </a:xfrm>
          <a:prstGeom prst="rect">
            <a:avLst/>
          </a:prstGeom>
          <a:noFill/>
        </p:spPr>
        <p:txBody>
          <a:bodyPr wrap="square" lIns="0" tIns="0" rIns="0" bIns="0" rtlCol="0">
            <a:spAutoFit/>
          </a:bodyPr>
          <a:lstStyle/>
          <a:p>
            <a:pPr algn="ctr" defTabSz="914224"/>
            <a:r>
              <a:rPr lang="en-US" sz="1467" dirty="0">
                <a:solidFill>
                  <a:prstClr val="white"/>
                </a:solidFill>
                <a:latin typeface="Segoe" pitchFamily="34" charset="0"/>
              </a:rPr>
              <a:t>App back-end</a:t>
            </a:r>
          </a:p>
        </p:txBody>
      </p:sp>
      <p:sp>
        <p:nvSpPr>
          <p:cNvPr id="19" name="TextBox 18"/>
          <p:cNvSpPr txBox="1"/>
          <p:nvPr/>
        </p:nvSpPr>
        <p:spPr>
          <a:xfrm>
            <a:off x="8327120" y="5991276"/>
            <a:ext cx="1118897" cy="225767"/>
          </a:xfrm>
          <a:prstGeom prst="rect">
            <a:avLst/>
          </a:prstGeom>
          <a:noFill/>
        </p:spPr>
        <p:txBody>
          <a:bodyPr wrap="none" lIns="0" tIns="0" rIns="0" bIns="0" rtlCol="0">
            <a:spAutoFit/>
          </a:bodyPr>
          <a:lstStyle/>
          <a:p>
            <a:pPr algn="ctr" defTabSz="914224"/>
            <a:r>
              <a:rPr lang="en-US" sz="1467" dirty="0">
                <a:solidFill>
                  <a:srgbClr val="7030A0"/>
                </a:solidFill>
                <a:latin typeface="Segoe" pitchFamily="34" charset="0"/>
              </a:rPr>
              <a:t>Tag</a:t>
            </a:r>
            <a:r>
              <a:rPr lang="en-US" sz="1467" dirty="0" smtClean="0">
                <a:solidFill>
                  <a:srgbClr val="7030A0"/>
                </a:solidFill>
                <a:latin typeface="Segoe" pitchFamily="34" charset="0"/>
              </a:rPr>
              <a:t>: ”Batch4”</a:t>
            </a:r>
            <a:endParaRPr lang="en-US" sz="1467" dirty="0">
              <a:solidFill>
                <a:srgbClr val="7030A0"/>
              </a:solidFill>
              <a:latin typeface="Segoe" pitchFamily="34" charset="0"/>
            </a:endParaRPr>
          </a:p>
        </p:txBody>
      </p:sp>
      <p:grpSp>
        <p:nvGrpSpPr>
          <p:cNvPr id="20" name="Group 19"/>
          <p:cNvGrpSpPr/>
          <p:nvPr/>
        </p:nvGrpSpPr>
        <p:grpSpPr>
          <a:xfrm>
            <a:off x="7763323" y="2048750"/>
            <a:ext cx="1395460" cy="1395769"/>
            <a:chOff x="7794034" y="4343400"/>
            <a:chExt cx="1230243" cy="1230515"/>
          </a:xfrm>
        </p:grpSpPr>
        <p:sp>
          <p:nvSpPr>
            <p:cNvPr id="21" name="Freeform 80"/>
            <p:cNvSpPr>
              <a:spLocks noEditPoints="1"/>
            </p:cNvSpPr>
            <p:nvPr/>
          </p:nvSpPr>
          <p:spPr bwMode="auto">
            <a:xfrm>
              <a:off x="7972447" y="4343400"/>
              <a:ext cx="869811" cy="91440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457200"/>
              <a:endParaRPr lang="en-US">
                <a:solidFill>
                  <a:srgbClr val="FFFFFF"/>
                </a:solidFill>
              </a:endParaRPr>
            </a:p>
          </p:txBody>
        </p:sp>
        <p:sp>
          <p:nvSpPr>
            <p:cNvPr id="22" name="TextBox 21"/>
            <p:cNvSpPr txBox="1"/>
            <p:nvPr/>
          </p:nvSpPr>
          <p:spPr>
            <a:xfrm>
              <a:off x="7794034" y="5343724"/>
              <a:ext cx="1230243" cy="230191"/>
            </a:xfrm>
            <a:prstGeom prst="rect">
              <a:avLst/>
            </a:prstGeom>
            <a:noFill/>
          </p:spPr>
          <p:txBody>
            <a:bodyPr wrap="square" lIns="0" tIns="0" rIns="0" bIns="0" rtlCol="0">
              <a:spAutoFit/>
            </a:bodyPr>
            <a:lstStyle/>
            <a:p>
              <a:pPr algn="ctr" defTabSz="914224"/>
              <a:r>
                <a:rPr lang="en-US" sz="1467" dirty="0">
                  <a:solidFill>
                    <a:srgbClr val="505050"/>
                  </a:solidFill>
                  <a:latin typeface="Segoe" pitchFamily="34" charset="0"/>
                </a:rPr>
                <a:t>App back-end</a:t>
              </a:r>
            </a:p>
          </p:txBody>
        </p:sp>
      </p:grpSp>
      <p:pic>
        <p:nvPicPr>
          <p:cNvPr id="23" name="Picture 22"/>
          <p:cNvPicPr>
            <a:picLocks noChangeAspect="1"/>
          </p:cNvPicPr>
          <p:nvPr/>
        </p:nvPicPr>
        <p:blipFill>
          <a:blip r:embed="rId3">
            <a:duotone>
              <a:prstClr val="black"/>
              <a:schemeClr val="accent6">
                <a:tint val="45000"/>
                <a:satMod val="400000"/>
              </a:schemeClr>
            </a:duotone>
          </a:blip>
          <a:stretch>
            <a:fillRect/>
          </a:stretch>
        </p:blipFill>
        <p:spPr>
          <a:xfrm>
            <a:off x="11008608" y="2141750"/>
            <a:ext cx="916471" cy="887136"/>
          </a:xfrm>
          <a:prstGeom prst="rect">
            <a:avLst/>
          </a:prstGeom>
        </p:spPr>
      </p:pic>
      <p:cxnSp>
        <p:nvCxnSpPr>
          <p:cNvPr id="24" name="Straight Arrow Connector 23"/>
          <p:cNvCxnSpPr/>
          <p:nvPr/>
        </p:nvCxnSpPr>
        <p:spPr>
          <a:xfrm flipV="1">
            <a:off x="9108723" y="2642171"/>
            <a:ext cx="1542005" cy="13585"/>
          </a:xfrm>
          <a:prstGeom prst="straightConnector1">
            <a:avLst/>
          </a:prstGeom>
          <a:ln w="38100">
            <a:solidFill>
              <a:srgbClr val="7030A0"/>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25" name="Picture 24"/>
          <p:cNvPicPr>
            <a:picLocks noChangeAspect="1"/>
          </p:cNvPicPr>
          <p:nvPr/>
        </p:nvPicPr>
        <p:blipFill>
          <a:blip r:embed="rId4">
            <a:duotone>
              <a:prstClr val="black"/>
              <a:schemeClr val="accent6">
                <a:tint val="45000"/>
                <a:satMod val="400000"/>
              </a:schemeClr>
            </a:duotone>
          </a:blip>
          <a:stretch>
            <a:fillRect/>
          </a:stretch>
        </p:blipFill>
        <p:spPr>
          <a:xfrm>
            <a:off x="8586688" y="5055171"/>
            <a:ext cx="599762" cy="845712"/>
          </a:xfrm>
          <a:prstGeom prst="rect">
            <a:avLst/>
          </a:prstGeom>
        </p:spPr>
      </p:pic>
      <p:pic>
        <p:nvPicPr>
          <p:cNvPr id="26" name="Picture 25"/>
          <p:cNvPicPr>
            <a:picLocks noChangeAspect="1"/>
          </p:cNvPicPr>
          <p:nvPr/>
        </p:nvPicPr>
        <p:blipFill>
          <a:blip r:embed="rId5">
            <a:duotone>
              <a:prstClr val="black"/>
              <a:schemeClr val="accent6">
                <a:tint val="45000"/>
                <a:satMod val="400000"/>
              </a:schemeClr>
            </a:duotone>
          </a:blip>
          <a:stretch>
            <a:fillRect/>
          </a:stretch>
        </p:blipFill>
        <p:spPr>
          <a:xfrm>
            <a:off x="6676745" y="4981726"/>
            <a:ext cx="1425818" cy="941435"/>
          </a:xfrm>
          <a:prstGeom prst="rect">
            <a:avLst/>
          </a:prstGeom>
        </p:spPr>
      </p:pic>
      <p:cxnSp>
        <p:nvCxnSpPr>
          <p:cNvPr id="27" name="Straight Arrow Connector 26"/>
          <p:cNvCxnSpPr/>
          <p:nvPr/>
        </p:nvCxnSpPr>
        <p:spPr>
          <a:xfrm flipV="1">
            <a:off x="7763323" y="3664067"/>
            <a:ext cx="563797" cy="1215523"/>
          </a:xfrm>
          <a:prstGeom prst="straightConnector1">
            <a:avLst/>
          </a:prstGeom>
          <a:ln w="38100">
            <a:solidFill>
              <a:schemeClr val="accent3"/>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8" name="Straight Arrow Connector 27"/>
          <p:cNvCxnSpPr/>
          <p:nvPr/>
        </p:nvCxnSpPr>
        <p:spPr>
          <a:xfrm flipH="1" flipV="1">
            <a:off x="8761863" y="3620101"/>
            <a:ext cx="124705" cy="1259489"/>
          </a:xfrm>
          <a:prstGeom prst="straightConnector1">
            <a:avLst/>
          </a:prstGeom>
          <a:ln w="38100">
            <a:solidFill>
              <a:srgbClr val="7030A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p:cNvCxnSpPr/>
          <p:nvPr/>
        </p:nvCxnSpPr>
        <p:spPr>
          <a:xfrm flipV="1">
            <a:off x="9108724" y="2242169"/>
            <a:ext cx="1542005" cy="13585"/>
          </a:xfrm>
          <a:prstGeom prst="straightConnector1">
            <a:avLst/>
          </a:prstGeom>
          <a:ln w="38100">
            <a:solidFill>
              <a:schemeClr val="accent3"/>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30" name="Rectangle 29"/>
          <p:cNvSpPr/>
          <p:nvPr/>
        </p:nvSpPr>
        <p:spPr>
          <a:xfrm>
            <a:off x="10710065" y="3125970"/>
            <a:ext cx="1513556" cy="318549"/>
          </a:xfrm>
          <a:prstGeom prst="rect">
            <a:avLst/>
          </a:prstGeom>
        </p:spPr>
        <p:txBody>
          <a:bodyPr wrap="none">
            <a:spAutoFit/>
          </a:bodyPr>
          <a:lstStyle/>
          <a:p>
            <a:pPr algn="ctr" defTabSz="914224"/>
            <a:r>
              <a:rPr lang="en-US" sz="1470" dirty="0">
                <a:solidFill>
                  <a:srgbClr val="000000">
                    <a:lumMod val="65000"/>
                    <a:lumOff val="35000"/>
                  </a:srgbClr>
                </a:solidFill>
                <a:latin typeface="Segoe" pitchFamily="34" charset="0"/>
              </a:rPr>
              <a:t>Notification Hub</a:t>
            </a:r>
          </a:p>
        </p:txBody>
      </p:sp>
      <p:sp>
        <p:nvSpPr>
          <p:cNvPr id="31" name="TextBox 30"/>
          <p:cNvSpPr txBox="1"/>
          <p:nvPr/>
        </p:nvSpPr>
        <p:spPr>
          <a:xfrm>
            <a:off x="5213291" y="5339559"/>
            <a:ext cx="1118897" cy="225767"/>
          </a:xfrm>
          <a:prstGeom prst="rect">
            <a:avLst/>
          </a:prstGeom>
          <a:noFill/>
        </p:spPr>
        <p:txBody>
          <a:bodyPr wrap="none" lIns="0" tIns="0" rIns="0" bIns="0" rtlCol="0">
            <a:spAutoFit/>
          </a:bodyPr>
          <a:lstStyle/>
          <a:p>
            <a:pPr algn="ctr" defTabSz="914224"/>
            <a:r>
              <a:rPr lang="en-US" sz="1467" dirty="0">
                <a:solidFill>
                  <a:srgbClr val="7FBA00"/>
                </a:solidFill>
                <a:latin typeface="Segoe" pitchFamily="34" charset="0"/>
              </a:rPr>
              <a:t>Tag</a:t>
            </a:r>
            <a:r>
              <a:rPr lang="en-US" sz="1467" dirty="0" smtClean="0">
                <a:solidFill>
                  <a:srgbClr val="7FBA00"/>
                </a:solidFill>
                <a:latin typeface="Segoe" pitchFamily="34" charset="0"/>
              </a:rPr>
              <a:t>: ”Batch1”</a:t>
            </a:r>
            <a:endParaRPr lang="en-US" sz="1467" dirty="0">
              <a:solidFill>
                <a:srgbClr val="7FBA00"/>
              </a:solidFill>
              <a:latin typeface="Segoe" pitchFamily="34" charset="0"/>
            </a:endParaRPr>
          </a:p>
        </p:txBody>
      </p:sp>
      <p:pic>
        <p:nvPicPr>
          <p:cNvPr id="32" name="Picture 31"/>
          <p:cNvPicPr>
            <a:picLocks noChangeAspect="1"/>
          </p:cNvPicPr>
          <p:nvPr/>
        </p:nvPicPr>
        <p:blipFill>
          <a:blip r:embed="rId4">
            <a:duotone>
              <a:prstClr val="black"/>
              <a:schemeClr val="accent6">
                <a:tint val="45000"/>
                <a:satMod val="400000"/>
              </a:schemeClr>
            </a:duotone>
          </a:blip>
          <a:stretch>
            <a:fillRect/>
          </a:stretch>
        </p:blipFill>
        <p:spPr>
          <a:xfrm>
            <a:off x="9711754" y="5029586"/>
            <a:ext cx="599762" cy="845712"/>
          </a:xfrm>
          <a:prstGeom prst="rect">
            <a:avLst/>
          </a:prstGeom>
        </p:spPr>
      </p:pic>
      <p:cxnSp>
        <p:nvCxnSpPr>
          <p:cNvPr id="33" name="Straight Arrow Connector 32"/>
          <p:cNvCxnSpPr/>
          <p:nvPr/>
        </p:nvCxnSpPr>
        <p:spPr>
          <a:xfrm flipH="1" flipV="1">
            <a:off x="9186450" y="3657600"/>
            <a:ext cx="825186" cy="1221989"/>
          </a:xfrm>
          <a:prstGeom prst="straightConnector1">
            <a:avLst/>
          </a:prstGeom>
          <a:ln w="38100">
            <a:solidFill>
              <a:srgbClr val="7030A0"/>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34" name="TextBox 33"/>
          <p:cNvSpPr txBox="1"/>
          <p:nvPr/>
        </p:nvSpPr>
        <p:spPr>
          <a:xfrm>
            <a:off x="10650729" y="5339558"/>
            <a:ext cx="1118897" cy="225767"/>
          </a:xfrm>
          <a:prstGeom prst="rect">
            <a:avLst/>
          </a:prstGeom>
          <a:noFill/>
        </p:spPr>
        <p:txBody>
          <a:bodyPr wrap="none" lIns="0" tIns="0" rIns="0" bIns="0" rtlCol="0">
            <a:spAutoFit/>
          </a:bodyPr>
          <a:lstStyle/>
          <a:p>
            <a:pPr algn="ctr" defTabSz="914224"/>
            <a:r>
              <a:rPr lang="en-US" sz="1467" dirty="0">
                <a:solidFill>
                  <a:srgbClr val="7030A0"/>
                </a:solidFill>
                <a:latin typeface="Segoe" pitchFamily="34" charset="0"/>
              </a:rPr>
              <a:t>Tag</a:t>
            </a:r>
            <a:r>
              <a:rPr lang="en-US" sz="1467" dirty="0" smtClean="0">
                <a:solidFill>
                  <a:srgbClr val="7030A0"/>
                </a:solidFill>
                <a:latin typeface="Segoe" pitchFamily="34" charset="0"/>
              </a:rPr>
              <a:t>: ”Batch4”</a:t>
            </a:r>
            <a:endParaRPr lang="en-US" sz="1467" dirty="0">
              <a:solidFill>
                <a:srgbClr val="7030A0"/>
              </a:solidFill>
              <a:latin typeface="Segoe" pitchFamily="34" charset="0"/>
            </a:endParaRPr>
          </a:p>
        </p:txBody>
      </p:sp>
      <p:cxnSp>
        <p:nvCxnSpPr>
          <p:cNvPr id="41" name="Straight Arrow Connector 40"/>
          <p:cNvCxnSpPr/>
          <p:nvPr/>
        </p:nvCxnSpPr>
        <p:spPr>
          <a:xfrm flipV="1">
            <a:off x="9108723" y="2999171"/>
            <a:ext cx="1542005" cy="13585"/>
          </a:xfrm>
          <a:prstGeom prst="straightConnector1">
            <a:avLst/>
          </a:prstGeom>
          <a:ln w="38100">
            <a:solidFill>
              <a:srgbClr val="7030A0"/>
            </a:solidFill>
            <a:headEnd type="none"/>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984668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1" grpId="0"/>
      <p:bldP spid="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marL="914400" indent="-914400"/>
            <a:r>
              <a:rPr lang="en-US" dirty="0" smtClean="0"/>
              <a:t>05 | Location-Based Push</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619386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F497D"/>
                </a:solidFill>
              </a:rPr>
              <a:t>Geo-Targeting</a:t>
            </a:r>
            <a:endParaRPr lang="en-US" dirty="0">
              <a:solidFill>
                <a:srgbClr val="1F497D"/>
              </a:solidFill>
            </a:endParaRPr>
          </a:p>
        </p:txBody>
      </p:sp>
      <p:cxnSp>
        <p:nvCxnSpPr>
          <p:cNvPr id="3" name="Straight Arrow Connector 2"/>
          <p:cNvCxnSpPr/>
          <p:nvPr/>
        </p:nvCxnSpPr>
        <p:spPr>
          <a:xfrm flipV="1">
            <a:off x="1520537" y="1031561"/>
            <a:ext cx="0" cy="4534503"/>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1489364" y="5566064"/>
            <a:ext cx="9906000" cy="24246"/>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520537" y="5702216"/>
            <a:ext cx="9906000" cy="461665"/>
          </a:xfrm>
          <a:prstGeom prst="rect">
            <a:avLst/>
          </a:prstGeom>
          <a:noFill/>
          <a:ln>
            <a:noFill/>
          </a:ln>
        </p:spPr>
        <p:txBody>
          <a:bodyPr wrap="square" rtlCol="0">
            <a:spAutoFit/>
          </a:bodyPr>
          <a:lstStyle/>
          <a:p>
            <a:pPr algn="ctr"/>
            <a:r>
              <a:rPr lang="en-US" sz="2400" b="1" dirty="0" smtClean="0">
                <a:solidFill>
                  <a:schemeClr val="tx2"/>
                </a:solidFill>
              </a:rPr>
              <a:t>Geographical Accuracy</a:t>
            </a:r>
            <a:endParaRPr lang="en-US" sz="2400" b="1" dirty="0">
              <a:solidFill>
                <a:schemeClr val="tx2"/>
              </a:solidFill>
            </a:endParaRPr>
          </a:p>
        </p:txBody>
      </p:sp>
      <p:sp>
        <p:nvSpPr>
          <p:cNvPr id="11" name="TextBox 10"/>
          <p:cNvSpPr txBox="1"/>
          <p:nvPr/>
        </p:nvSpPr>
        <p:spPr>
          <a:xfrm rot="16200000">
            <a:off x="-1450079" y="3080102"/>
            <a:ext cx="4558747" cy="461665"/>
          </a:xfrm>
          <a:prstGeom prst="rect">
            <a:avLst/>
          </a:prstGeom>
          <a:noFill/>
          <a:ln>
            <a:noFill/>
          </a:ln>
        </p:spPr>
        <p:txBody>
          <a:bodyPr wrap="square" rtlCol="0">
            <a:spAutoFit/>
          </a:bodyPr>
          <a:lstStyle/>
          <a:p>
            <a:pPr algn="ctr"/>
            <a:r>
              <a:rPr lang="en-US" sz="2400" b="1" dirty="0" smtClean="0">
                <a:solidFill>
                  <a:schemeClr val="tx2"/>
                </a:solidFill>
              </a:rPr>
              <a:t>Temporal Accuracy</a:t>
            </a:r>
            <a:endParaRPr lang="en-US" sz="2400" b="1" dirty="0">
              <a:solidFill>
                <a:schemeClr val="tx2"/>
              </a:solidFill>
            </a:endParaRPr>
          </a:p>
        </p:txBody>
      </p:sp>
      <p:sp>
        <p:nvSpPr>
          <p:cNvPr id="12" name="TextBox 11"/>
          <p:cNvSpPr txBox="1"/>
          <p:nvPr/>
        </p:nvSpPr>
        <p:spPr>
          <a:xfrm rot="16200000">
            <a:off x="274943" y="1715302"/>
            <a:ext cx="2099382" cy="369332"/>
          </a:xfrm>
          <a:prstGeom prst="rect">
            <a:avLst/>
          </a:prstGeom>
          <a:noFill/>
          <a:ln>
            <a:noFill/>
          </a:ln>
        </p:spPr>
        <p:txBody>
          <a:bodyPr wrap="square" rtlCol="0">
            <a:spAutoFit/>
          </a:bodyPr>
          <a:lstStyle/>
          <a:p>
            <a:pPr algn="ctr"/>
            <a:r>
              <a:rPr lang="en-US" dirty="0" smtClean="0">
                <a:solidFill>
                  <a:schemeClr val="tx2"/>
                </a:solidFill>
              </a:rPr>
              <a:t>High (&lt;1 min)</a:t>
            </a:r>
            <a:endParaRPr lang="en-US" dirty="0">
              <a:solidFill>
                <a:schemeClr val="tx2"/>
              </a:solidFill>
            </a:endParaRPr>
          </a:p>
        </p:txBody>
      </p:sp>
      <p:sp>
        <p:nvSpPr>
          <p:cNvPr id="13" name="TextBox 12"/>
          <p:cNvSpPr txBox="1"/>
          <p:nvPr/>
        </p:nvSpPr>
        <p:spPr>
          <a:xfrm rot="16200000">
            <a:off x="301724" y="4664030"/>
            <a:ext cx="2099382" cy="369332"/>
          </a:xfrm>
          <a:prstGeom prst="rect">
            <a:avLst/>
          </a:prstGeom>
          <a:noFill/>
          <a:ln>
            <a:noFill/>
          </a:ln>
        </p:spPr>
        <p:txBody>
          <a:bodyPr wrap="square" rtlCol="0">
            <a:spAutoFit/>
          </a:bodyPr>
          <a:lstStyle/>
          <a:p>
            <a:pPr algn="ctr"/>
            <a:r>
              <a:rPr lang="en-US" dirty="0" smtClean="0">
                <a:solidFill>
                  <a:schemeClr val="tx2"/>
                </a:solidFill>
              </a:rPr>
              <a:t>Low (&gt;24 </a:t>
            </a:r>
            <a:r>
              <a:rPr lang="en-US" dirty="0" err="1" smtClean="0">
                <a:solidFill>
                  <a:schemeClr val="tx2"/>
                </a:solidFill>
              </a:rPr>
              <a:t>hrs</a:t>
            </a:r>
            <a:r>
              <a:rPr lang="en-US" dirty="0" smtClean="0">
                <a:solidFill>
                  <a:schemeClr val="tx2"/>
                </a:solidFill>
              </a:rPr>
              <a:t>)</a:t>
            </a:r>
            <a:endParaRPr lang="en-US" dirty="0">
              <a:solidFill>
                <a:schemeClr val="tx2"/>
              </a:solidFill>
            </a:endParaRPr>
          </a:p>
        </p:txBody>
      </p:sp>
      <p:sp>
        <p:nvSpPr>
          <p:cNvPr id="14" name="TextBox 13"/>
          <p:cNvSpPr txBox="1"/>
          <p:nvPr/>
        </p:nvSpPr>
        <p:spPr>
          <a:xfrm>
            <a:off x="1509943" y="5585008"/>
            <a:ext cx="2099382" cy="369332"/>
          </a:xfrm>
          <a:prstGeom prst="rect">
            <a:avLst/>
          </a:prstGeom>
          <a:noFill/>
          <a:ln>
            <a:noFill/>
          </a:ln>
        </p:spPr>
        <p:txBody>
          <a:bodyPr wrap="square" rtlCol="0">
            <a:spAutoFit/>
          </a:bodyPr>
          <a:lstStyle/>
          <a:p>
            <a:pPr algn="ctr"/>
            <a:r>
              <a:rPr lang="en-US" dirty="0" smtClean="0">
                <a:solidFill>
                  <a:schemeClr val="tx2"/>
                </a:solidFill>
              </a:rPr>
              <a:t>Low (&gt;10 mi)</a:t>
            </a:r>
            <a:endParaRPr lang="en-US" dirty="0">
              <a:solidFill>
                <a:schemeClr val="tx2"/>
              </a:solidFill>
            </a:endParaRPr>
          </a:p>
        </p:txBody>
      </p:sp>
      <p:sp>
        <p:nvSpPr>
          <p:cNvPr id="15" name="TextBox 14"/>
          <p:cNvSpPr txBox="1"/>
          <p:nvPr/>
        </p:nvSpPr>
        <p:spPr>
          <a:xfrm>
            <a:off x="9337749" y="5585008"/>
            <a:ext cx="2099382" cy="369332"/>
          </a:xfrm>
          <a:prstGeom prst="rect">
            <a:avLst/>
          </a:prstGeom>
          <a:noFill/>
          <a:ln>
            <a:noFill/>
          </a:ln>
        </p:spPr>
        <p:txBody>
          <a:bodyPr wrap="square" rtlCol="0">
            <a:spAutoFit/>
          </a:bodyPr>
          <a:lstStyle/>
          <a:p>
            <a:pPr algn="ctr"/>
            <a:r>
              <a:rPr lang="en-US" dirty="0" smtClean="0">
                <a:solidFill>
                  <a:schemeClr val="tx2"/>
                </a:solidFill>
              </a:rPr>
              <a:t>High (&lt;500 </a:t>
            </a:r>
            <a:r>
              <a:rPr lang="en-US" dirty="0" err="1" smtClean="0">
                <a:solidFill>
                  <a:schemeClr val="tx2"/>
                </a:solidFill>
              </a:rPr>
              <a:t>ft</a:t>
            </a:r>
            <a:r>
              <a:rPr lang="en-US" dirty="0" smtClean="0">
                <a:solidFill>
                  <a:schemeClr val="tx2"/>
                </a:solidFill>
              </a:rPr>
              <a:t>)</a:t>
            </a:r>
            <a:endParaRPr lang="en-US" dirty="0">
              <a:solidFill>
                <a:schemeClr val="tx2"/>
              </a:solidFill>
            </a:endParaRPr>
          </a:p>
        </p:txBody>
      </p:sp>
      <p:sp>
        <p:nvSpPr>
          <p:cNvPr id="16" name="Text Box 4"/>
          <p:cNvSpPr txBox="1"/>
          <p:nvPr/>
        </p:nvSpPr>
        <p:spPr>
          <a:xfrm>
            <a:off x="7885976" y="1810781"/>
            <a:ext cx="2154410" cy="26946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1600" dirty="0">
                <a:solidFill>
                  <a:schemeClr val="tx2"/>
                </a:solidFill>
                <a:effectLst/>
                <a:latin typeface="Times New Roman" panose="02020603050405020304" pitchFamily="18" charset="0"/>
                <a:ea typeface="Calibri" panose="020F0502020204030204" pitchFamily="34" charset="0"/>
              </a:rPr>
              <a:t>Contextual reminders</a:t>
            </a:r>
            <a:endParaRPr lang="en-US" sz="1600" dirty="0">
              <a:solidFill>
                <a:schemeClr val="tx2"/>
              </a:solidFill>
              <a:effectLst/>
              <a:latin typeface="Times New Roman" panose="02020603050405020304" pitchFamily="18" charset="0"/>
              <a:ea typeface="Times New Roman" panose="02020603050405020304" pitchFamily="18" charset="0"/>
            </a:endParaRPr>
          </a:p>
        </p:txBody>
      </p:sp>
      <p:sp>
        <p:nvSpPr>
          <p:cNvPr id="17" name="Text Box 4"/>
          <p:cNvSpPr txBox="1"/>
          <p:nvPr/>
        </p:nvSpPr>
        <p:spPr>
          <a:xfrm>
            <a:off x="4387666" y="2645328"/>
            <a:ext cx="1374020" cy="26946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1600" dirty="0">
                <a:solidFill>
                  <a:schemeClr val="tx2"/>
                </a:solidFill>
                <a:effectLst/>
                <a:latin typeface="Times New Roman" panose="02020603050405020304" pitchFamily="18" charset="0"/>
                <a:ea typeface="Calibri" panose="020F0502020204030204" pitchFamily="34" charset="0"/>
              </a:rPr>
              <a:t>Weather alerts</a:t>
            </a:r>
            <a:endParaRPr lang="en-US" sz="1600" dirty="0">
              <a:solidFill>
                <a:schemeClr val="tx2"/>
              </a:solidFill>
              <a:effectLst/>
              <a:latin typeface="Times New Roman" panose="02020603050405020304" pitchFamily="18" charset="0"/>
              <a:ea typeface="Times New Roman" panose="02020603050405020304" pitchFamily="18" charset="0"/>
            </a:endParaRPr>
          </a:p>
        </p:txBody>
      </p:sp>
      <p:sp>
        <p:nvSpPr>
          <p:cNvPr id="18" name="Text Box 4"/>
          <p:cNvSpPr txBox="1"/>
          <p:nvPr/>
        </p:nvSpPr>
        <p:spPr>
          <a:xfrm>
            <a:off x="5172967" y="3482633"/>
            <a:ext cx="3357086" cy="26946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1600" dirty="0">
                <a:solidFill>
                  <a:schemeClr val="tx2"/>
                </a:solidFill>
                <a:effectLst/>
                <a:latin typeface="Times New Roman" panose="02020603050405020304" pitchFamily="18" charset="0"/>
                <a:ea typeface="Calibri" panose="020F0502020204030204" pitchFamily="34" charset="0"/>
              </a:rPr>
              <a:t>Retarget customers of a specific store</a:t>
            </a:r>
            <a:endParaRPr lang="en-US" sz="1600" dirty="0">
              <a:solidFill>
                <a:schemeClr val="tx2"/>
              </a:solidFill>
              <a:effectLst/>
              <a:latin typeface="Times New Roman" panose="02020603050405020304" pitchFamily="18" charset="0"/>
              <a:ea typeface="Times New Roman" panose="02020603050405020304" pitchFamily="18" charset="0"/>
            </a:endParaRPr>
          </a:p>
        </p:txBody>
      </p:sp>
      <p:sp>
        <p:nvSpPr>
          <p:cNvPr id="19" name="Oval 18"/>
          <p:cNvSpPr/>
          <p:nvPr/>
        </p:nvSpPr>
        <p:spPr>
          <a:xfrm>
            <a:off x="3264061" y="4230685"/>
            <a:ext cx="275623" cy="2626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3" name="Text Box 4"/>
          <p:cNvSpPr txBox="1"/>
          <p:nvPr/>
        </p:nvSpPr>
        <p:spPr>
          <a:xfrm>
            <a:off x="2401981" y="4538762"/>
            <a:ext cx="2498964" cy="26946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800"/>
              </a:spcAft>
            </a:pPr>
            <a:r>
              <a:rPr lang="en-US" sz="1600" dirty="0">
                <a:solidFill>
                  <a:schemeClr val="tx2"/>
                </a:solidFill>
                <a:effectLst/>
                <a:latin typeface="Times New Roman" panose="02020603050405020304" pitchFamily="18" charset="0"/>
                <a:ea typeface="Calibri" panose="020F0502020204030204" pitchFamily="34" charset="0"/>
              </a:rPr>
              <a:t>Send coupons by region</a:t>
            </a:r>
            <a:endParaRPr lang="en-US" sz="1600" dirty="0">
              <a:solidFill>
                <a:schemeClr val="tx2"/>
              </a:solidFill>
              <a:effectLst/>
              <a:latin typeface="Times New Roman" panose="02020603050405020304" pitchFamily="18" charset="0"/>
              <a:ea typeface="Times New Roman" panose="02020603050405020304" pitchFamily="18" charset="0"/>
            </a:endParaRPr>
          </a:p>
        </p:txBody>
      </p:sp>
      <p:sp>
        <p:nvSpPr>
          <p:cNvPr id="24" name="Oval 23"/>
          <p:cNvSpPr/>
          <p:nvPr/>
        </p:nvSpPr>
        <p:spPr>
          <a:xfrm>
            <a:off x="4936864" y="2382720"/>
            <a:ext cx="275623" cy="2626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Oval 24"/>
          <p:cNvSpPr/>
          <p:nvPr/>
        </p:nvSpPr>
        <p:spPr>
          <a:xfrm>
            <a:off x="6713698" y="3220025"/>
            <a:ext cx="275623" cy="2626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Oval 25"/>
          <p:cNvSpPr/>
          <p:nvPr/>
        </p:nvSpPr>
        <p:spPr>
          <a:xfrm>
            <a:off x="8825369" y="1548173"/>
            <a:ext cx="275623" cy="26260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332444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F497D"/>
                </a:solidFill>
              </a:rPr>
              <a:t>Tags for Location-Based Push</a:t>
            </a:r>
            <a:endParaRPr lang="en-US" dirty="0">
              <a:solidFill>
                <a:srgbClr val="1F497D"/>
              </a:solidFill>
            </a:endParaRPr>
          </a:p>
        </p:txBody>
      </p:sp>
      <p:sp>
        <p:nvSpPr>
          <p:cNvPr id="3" name="Content Placeholder 2"/>
          <p:cNvSpPr>
            <a:spLocks noGrp="1"/>
          </p:cNvSpPr>
          <p:nvPr>
            <p:ph sz="quarter" idx="10"/>
          </p:nvPr>
        </p:nvSpPr>
        <p:spPr>
          <a:xfrm>
            <a:off x="379413" y="1388226"/>
            <a:ext cx="6102410" cy="5290388"/>
          </a:xfrm>
        </p:spPr>
        <p:txBody>
          <a:bodyPr/>
          <a:lstStyle/>
          <a:p>
            <a:pPr marL="457200" indent="-457200">
              <a:buFont typeface="+mj-lt"/>
              <a:buAutoNum type="arabicPeriod"/>
            </a:pPr>
            <a:r>
              <a:rPr lang="en-US" sz="2400" dirty="0"/>
              <a:t>Use platform specific </a:t>
            </a:r>
            <a:r>
              <a:rPr lang="en-US" sz="2400" dirty="0" err="1"/>
              <a:t>geolocation</a:t>
            </a:r>
            <a:r>
              <a:rPr lang="en-US" sz="2400" dirty="0"/>
              <a:t> APIs</a:t>
            </a:r>
          </a:p>
          <a:p>
            <a:pPr marL="457200" indent="-457200">
              <a:buFont typeface="+mj-lt"/>
              <a:buAutoNum type="arabicPeriod"/>
            </a:pPr>
            <a:r>
              <a:rPr lang="en-US" sz="2400" dirty="0"/>
              <a:t>Use reverse geocoding service</a:t>
            </a:r>
            <a:br>
              <a:rPr lang="en-US" sz="2400" dirty="0"/>
            </a:br>
            <a:r>
              <a:rPr lang="en-US" sz="2400" dirty="0"/>
              <a:t>(Bing, Google, …)</a:t>
            </a:r>
          </a:p>
          <a:p>
            <a:pPr marL="457200" indent="-457200">
              <a:buFont typeface="+mj-lt"/>
              <a:buAutoNum type="arabicPeriod"/>
            </a:pPr>
            <a:r>
              <a:rPr lang="en-US" sz="2400" dirty="0"/>
              <a:t>Encode location in a tag and register</a:t>
            </a:r>
          </a:p>
          <a:p>
            <a:pPr marL="457200" indent="-457200">
              <a:buFont typeface="+mj-lt"/>
              <a:buAutoNum type="arabicPeriod"/>
            </a:pPr>
            <a:r>
              <a:rPr lang="en-US" sz="2400" dirty="0"/>
              <a:t>Send notification to tag</a:t>
            </a:r>
          </a:p>
          <a:p>
            <a:pPr marL="457200" indent="-457200">
              <a:buFont typeface="+mj-lt"/>
              <a:buAutoNum type="arabicPeriod"/>
            </a:pPr>
            <a:endParaRPr lang="en-US" sz="2400" dirty="0"/>
          </a:p>
          <a:p>
            <a:pPr marL="0" indent="0">
              <a:buNone/>
            </a:pPr>
            <a:r>
              <a:rPr lang="en-US" sz="2400" dirty="0" smtClean="0"/>
              <a:t>Watch </a:t>
            </a:r>
            <a:r>
              <a:rPr lang="en-US" sz="2400" dirty="0">
                <a:hlinkClick r:id="rId3"/>
              </a:rPr>
              <a:t>this video </a:t>
            </a:r>
            <a:r>
              <a:rPr lang="en-US" sz="2400" dirty="0"/>
              <a:t>for a detailed overview</a:t>
            </a:r>
          </a:p>
          <a:p>
            <a:pPr marL="0" indent="0">
              <a:buNone/>
            </a:pPr>
            <a:endParaRPr lang="en-US" sz="2400" dirty="0"/>
          </a:p>
        </p:txBody>
      </p:sp>
      <p:cxnSp>
        <p:nvCxnSpPr>
          <p:cNvPr id="9" name="Straight Arrow Connector 8"/>
          <p:cNvCxnSpPr/>
          <p:nvPr/>
        </p:nvCxnSpPr>
        <p:spPr>
          <a:xfrm flipH="1">
            <a:off x="10618546" y="3540251"/>
            <a:ext cx="1" cy="876106"/>
          </a:xfrm>
          <a:prstGeom prst="straightConnector1">
            <a:avLst/>
          </a:prstGeom>
          <a:ln w="38100">
            <a:solidFill>
              <a:schemeClr val="accent3"/>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10536063" y="3803229"/>
            <a:ext cx="1367883" cy="230191"/>
          </a:xfrm>
          <a:prstGeom prst="rect">
            <a:avLst/>
          </a:prstGeom>
          <a:noFill/>
        </p:spPr>
        <p:txBody>
          <a:bodyPr wrap="square" lIns="0" tIns="0" rIns="0" bIns="0" rtlCol="0">
            <a:spAutoFit/>
          </a:bodyPr>
          <a:lstStyle/>
          <a:p>
            <a:pPr algn="ctr" defTabSz="932596"/>
            <a:r>
              <a:rPr lang="en-US" sz="1496" dirty="0" smtClean="0">
                <a:solidFill>
                  <a:srgbClr val="7FBA00"/>
                </a:solidFill>
                <a:latin typeface="Segoe" pitchFamily="34" charset="0"/>
              </a:rPr>
              <a:t>“Zip:98052”</a:t>
            </a:r>
            <a:endParaRPr lang="en-US" sz="1496" dirty="0">
              <a:solidFill>
                <a:srgbClr val="7FBA00"/>
              </a:solidFill>
              <a:latin typeface="Segoe" pitchFamily="34" charset="0"/>
            </a:endParaRPr>
          </a:p>
        </p:txBody>
      </p:sp>
      <p:grpSp>
        <p:nvGrpSpPr>
          <p:cNvPr id="16" name="Group 15"/>
          <p:cNvGrpSpPr/>
          <p:nvPr/>
        </p:nvGrpSpPr>
        <p:grpSpPr>
          <a:xfrm>
            <a:off x="9920815" y="1892184"/>
            <a:ext cx="1395460" cy="1395769"/>
            <a:chOff x="7794034" y="4343400"/>
            <a:chExt cx="1230243" cy="1230515"/>
          </a:xfrm>
        </p:grpSpPr>
        <p:sp>
          <p:nvSpPr>
            <p:cNvPr id="17" name="Freeform 80"/>
            <p:cNvSpPr>
              <a:spLocks noEditPoints="1"/>
            </p:cNvSpPr>
            <p:nvPr/>
          </p:nvSpPr>
          <p:spPr bwMode="auto">
            <a:xfrm>
              <a:off x="7972447" y="4343400"/>
              <a:ext cx="869811" cy="91440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505050"/>
            </a:solidFill>
            <a:ln>
              <a:noFill/>
            </a:ln>
          </p:spPr>
          <p:txBody>
            <a:bodyPr vert="horz" wrap="square" lIns="91427" tIns="45713" rIns="91427" bIns="45713"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ndParaRPr>
            </a:p>
          </p:txBody>
        </p:sp>
        <p:sp>
          <p:nvSpPr>
            <p:cNvPr id="18" name="TextBox 17"/>
            <p:cNvSpPr txBox="1"/>
            <p:nvPr/>
          </p:nvSpPr>
          <p:spPr>
            <a:xfrm>
              <a:off x="7794034" y="5343724"/>
              <a:ext cx="1230243" cy="230191"/>
            </a:xfrm>
            <a:prstGeom prst="rect">
              <a:avLst/>
            </a:prstGeom>
            <a:noFill/>
          </p:spPr>
          <p:txBody>
            <a:bodyPr wrap="square" lIns="0" tIns="0" rIns="0" bIns="0" rtlCol="0">
              <a:spAutoFit/>
            </a:body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467" b="0" i="0" u="none" strike="noStrike" kern="0" cap="none" spc="0" normalizeH="0" baseline="0" noProof="0" dirty="0" smtClean="0">
                  <a:ln>
                    <a:noFill/>
                  </a:ln>
                  <a:solidFill>
                    <a:srgbClr val="505050"/>
                  </a:solidFill>
                  <a:effectLst/>
                  <a:uLnTx/>
                  <a:uFillTx/>
                  <a:latin typeface="Segoe" pitchFamily="34" charset="0"/>
                </a:rPr>
                <a:t>App back-end</a:t>
              </a:r>
            </a:p>
          </p:txBody>
        </p:sp>
      </p:grpSp>
      <p:pic>
        <p:nvPicPr>
          <p:cNvPr id="21" name="Picture 20"/>
          <p:cNvPicPr>
            <a:picLocks noChangeAspect="1"/>
          </p:cNvPicPr>
          <p:nvPr/>
        </p:nvPicPr>
        <p:blipFill>
          <a:blip r:embed="rId4">
            <a:duotone>
              <a:prstClr val="black"/>
              <a:srgbClr val="000000">
                <a:tint val="45000"/>
                <a:satMod val="400000"/>
              </a:srgbClr>
            </a:duotone>
          </a:blip>
          <a:stretch>
            <a:fillRect/>
          </a:stretch>
        </p:blipFill>
        <p:spPr>
          <a:xfrm>
            <a:off x="10160310" y="4553074"/>
            <a:ext cx="916471" cy="887136"/>
          </a:xfrm>
          <a:prstGeom prst="rect">
            <a:avLst/>
          </a:prstGeom>
        </p:spPr>
      </p:pic>
      <p:sp>
        <p:nvSpPr>
          <p:cNvPr id="23" name="Rectangle 22"/>
          <p:cNvSpPr/>
          <p:nvPr/>
        </p:nvSpPr>
        <p:spPr>
          <a:xfrm>
            <a:off x="9839926" y="5594223"/>
            <a:ext cx="1513556" cy="318549"/>
          </a:xfrm>
          <a:prstGeom prst="rect">
            <a:avLst/>
          </a:prstGeom>
        </p:spPr>
        <p:txBody>
          <a:bodyPr wrap="none">
            <a:spAutoFit/>
          </a:bodyPr>
          <a:lstStyle/>
          <a:p>
            <a:pPr algn="ctr" defTabSz="914224"/>
            <a:r>
              <a:rPr lang="en-US" sz="1470" dirty="0">
                <a:solidFill>
                  <a:srgbClr val="000000">
                    <a:lumMod val="65000"/>
                    <a:lumOff val="35000"/>
                  </a:srgbClr>
                </a:solidFill>
                <a:latin typeface="Segoe" pitchFamily="34" charset="0"/>
              </a:rPr>
              <a:t>Notification Hub</a:t>
            </a:r>
          </a:p>
        </p:txBody>
      </p:sp>
      <p:cxnSp>
        <p:nvCxnSpPr>
          <p:cNvPr id="27" name="Straight Arrow Connector 26"/>
          <p:cNvCxnSpPr/>
          <p:nvPr/>
        </p:nvCxnSpPr>
        <p:spPr>
          <a:xfrm flipH="1">
            <a:off x="8904505" y="5246186"/>
            <a:ext cx="1016310" cy="0"/>
          </a:xfrm>
          <a:prstGeom prst="straightConnector1">
            <a:avLst/>
          </a:prstGeom>
          <a:ln w="38100">
            <a:solidFill>
              <a:srgbClr val="82BF3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8826852" y="4987179"/>
            <a:ext cx="1093963" cy="9463"/>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606257" y="4577122"/>
            <a:ext cx="1367883" cy="230191"/>
          </a:xfrm>
          <a:prstGeom prst="rect">
            <a:avLst/>
          </a:prstGeom>
          <a:noFill/>
        </p:spPr>
        <p:txBody>
          <a:bodyPr wrap="square" lIns="0" tIns="0" rIns="0" bIns="0" rtlCol="0">
            <a:spAutoFit/>
          </a:bodyPr>
          <a:lstStyle/>
          <a:p>
            <a:pPr algn="ctr" defTabSz="932596"/>
            <a:r>
              <a:rPr lang="en-US" sz="1496" dirty="0" smtClean="0">
                <a:solidFill>
                  <a:srgbClr val="7030A0"/>
                </a:solidFill>
                <a:latin typeface="Segoe" pitchFamily="34" charset="0"/>
              </a:rPr>
              <a:t>“Zip:98052”</a:t>
            </a:r>
            <a:endParaRPr lang="en-US" sz="1496" dirty="0">
              <a:solidFill>
                <a:srgbClr val="7030A0"/>
              </a:solidFill>
              <a:latin typeface="Segoe" pitchFamily="34" charset="0"/>
            </a:endParaRPr>
          </a:p>
        </p:txBody>
      </p:sp>
      <p:pic>
        <p:nvPicPr>
          <p:cNvPr id="34" name="Picture 33"/>
          <p:cNvPicPr>
            <a:picLocks noChangeAspect="1"/>
          </p:cNvPicPr>
          <p:nvPr/>
        </p:nvPicPr>
        <p:blipFill>
          <a:blip r:embed="rId5">
            <a:duotone>
              <a:prstClr val="black"/>
              <a:srgbClr val="000000">
                <a:tint val="45000"/>
                <a:satMod val="400000"/>
              </a:srgbClr>
            </a:duotone>
          </a:blip>
          <a:stretch>
            <a:fillRect/>
          </a:stretch>
        </p:blipFill>
        <p:spPr>
          <a:xfrm>
            <a:off x="7933758" y="4692217"/>
            <a:ext cx="599762" cy="845712"/>
          </a:xfrm>
          <a:prstGeom prst="rect">
            <a:avLst/>
          </a:prstGeom>
        </p:spPr>
      </p:pic>
      <p:sp>
        <p:nvSpPr>
          <p:cNvPr id="35" name="Rectangle 34"/>
          <p:cNvSpPr/>
          <p:nvPr/>
        </p:nvSpPr>
        <p:spPr>
          <a:xfrm>
            <a:off x="7214622" y="3026848"/>
            <a:ext cx="1866217" cy="318549"/>
          </a:xfrm>
          <a:prstGeom prst="rect">
            <a:avLst/>
          </a:prstGeom>
        </p:spPr>
        <p:txBody>
          <a:bodyPr wrap="none">
            <a:spAutoFit/>
          </a:bodyPr>
          <a:lstStyle/>
          <a:p>
            <a:pPr algn="ctr" defTabSz="914224"/>
            <a:r>
              <a:rPr lang="en-US" sz="1470" dirty="0" smtClean="0">
                <a:solidFill>
                  <a:srgbClr val="000000">
                    <a:lumMod val="65000"/>
                    <a:lumOff val="35000"/>
                  </a:srgbClr>
                </a:solidFill>
                <a:latin typeface="Segoe" pitchFamily="34" charset="0"/>
              </a:rPr>
              <a:t>Geocoding Services</a:t>
            </a:r>
            <a:endParaRPr lang="en-US" sz="1470" dirty="0">
              <a:solidFill>
                <a:srgbClr val="000000">
                  <a:lumMod val="65000"/>
                  <a:lumOff val="35000"/>
                </a:srgbClr>
              </a:solidFill>
              <a:latin typeface="Segoe" pitchFamily="34" charset="0"/>
            </a:endParaRPr>
          </a:p>
        </p:txBody>
      </p:sp>
      <p:cxnSp>
        <p:nvCxnSpPr>
          <p:cNvPr id="36" name="Straight Arrow Connector 35"/>
          <p:cNvCxnSpPr/>
          <p:nvPr/>
        </p:nvCxnSpPr>
        <p:spPr>
          <a:xfrm flipH="1">
            <a:off x="8233638" y="3540251"/>
            <a:ext cx="1" cy="876106"/>
          </a:xfrm>
          <a:prstGeom prst="straightConnector1">
            <a:avLst/>
          </a:prstGeom>
          <a:ln w="381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5876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marL="914400" indent="-914400"/>
            <a:r>
              <a:rPr lang="en-US" dirty="0" smtClean="0"/>
              <a:t>06 | Best Practices &amp; Resources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132245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Target Audience</a:t>
            </a:r>
          </a:p>
          <a:p>
            <a:pPr lvl="1"/>
            <a:r>
              <a:rPr lang="en-US" dirty="0" smtClean="0"/>
              <a:t>Developers building mobile applications for the Windows, iOS and/or Android platforms</a:t>
            </a:r>
          </a:p>
          <a:p>
            <a:pPr lvl="1"/>
            <a:r>
              <a:rPr lang="en-US" dirty="0" smtClean="0"/>
              <a:t>Developers looking to add powerful and personalized push notifications to existing </a:t>
            </a:r>
            <a:r>
              <a:rPr lang="en-US" smtClean="0"/>
              <a:t>mobile apps</a:t>
            </a:r>
            <a:endParaRPr lang="en-US" dirty="0" smtClean="0"/>
          </a:p>
          <a:p>
            <a:r>
              <a:rPr lang="en-US" dirty="0" smtClean="0"/>
              <a:t>Suggested Prerequisites/Supporting Material</a:t>
            </a:r>
          </a:p>
          <a:p>
            <a:pPr lvl="1"/>
            <a:r>
              <a:rPr lang="en-US" dirty="0" smtClean="0">
                <a:hlinkClick r:id="rId3"/>
              </a:rPr>
              <a:t>Introduction to Notification Hubs</a:t>
            </a:r>
            <a:endParaRPr lang="en-US" dirty="0"/>
          </a:p>
          <a:p>
            <a:pPr lvl="1"/>
            <a:r>
              <a:rPr lang="en-US" dirty="0" smtClean="0">
                <a:hlinkClick r:id="rId4"/>
              </a:rPr>
              <a:t>Broadcasting Alerts</a:t>
            </a:r>
            <a:endParaRPr lang="en-US" dirty="0" smtClean="0"/>
          </a:p>
          <a:p>
            <a:pPr lvl="1"/>
            <a:r>
              <a:rPr lang="en-US" dirty="0" smtClean="0">
                <a:hlinkClick r:id="rId5"/>
              </a:rPr>
              <a:t>Filtering Alerts</a:t>
            </a:r>
            <a:endParaRPr lang="en-US" dirty="0"/>
          </a:p>
          <a:p>
            <a:pPr lvl="1"/>
            <a:endParaRPr lang="en-US" dirty="0" smtClean="0"/>
          </a:p>
        </p:txBody>
      </p:sp>
      <p:sp>
        <p:nvSpPr>
          <p:cNvPr id="5" name="Title 2"/>
          <p:cNvSpPr>
            <a:spLocks noGrp="1"/>
          </p:cNvSpPr>
          <p:nvPr>
            <p:ph type="title"/>
          </p:nvPr>
        </p:nvSpPr>
        <p:spPr>
          <a:xfrm>
            <a:off x="269239" y="252889"/>
            <a:ext cx="11655840" cy="809273"/>
          </a:xfrm>
        </p:spPr>
        <p:txBody>
          <a:bodyPr/>
          <a:lstStyle/>
          <a:p>
            <a:r>
              <a:rPr lang="en-US" dirty="0" smtClean="0">
                <a:solidFill>
                  <a:srgbClr val="00188F"/>
                </a:solidFill>
              </a:rPr>
              <a:t>Setting Expectations</a:t>
            </a:r>
            <a:endParaRPr lang="en-US" dirty="0">
              <a:solidFill>
                <a:srgbClr val="00188F"/>
              </a:solidFill>
            </a:endParaRPr>
          </a:p>
        </p:txBody>
      </p:sp>
    </p:spTree>
    <p:extLst>
      <p:ext uri="{BB962C8B-B14F-4D97-AF65-F5344CB8AC3E}">
        <p14:creationId xmlns:p14="http://schemas.microsoft.com/office/powerpoint/2010/main" val="19674073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99829" y="1451260"/>
            <a:ext cx="11525250" cy="4242553"/>
          </a:xfrm>
        </p:spPr>
        <p:txBody>
          <a:bodyPr/>
          <a:lstStyle/>
          <a:p>
            <a:r>
              <a:rPr lang="en-US" sz="2000" dirty="0" smtClean="0"/>
              <a:t>Use tags to define batches of devices</a:t>
            </a:r>
            <a:endParaRPr lang="en-US" sz="2000" dirty="0"/>
          </a:p>
          <a:p>
            <a:r>
              <a:rPr lang="en-US" sz="2000" dirty="0"/>
              <a:t>Tags to define logical users/groups of users that you want to receive different message content</a:t>
            </a:r>
          </a:p>
          <a:p>
            <a:r>
              <a:rPr lang="en-US" sz="2000" dirty="0"/>
              <a:t>Templates for personalization/localization of the same message </a:t>
            </a:r>
            <a:r>
              <a:rPr lang="en-US" sz="2000" dirty="0" smtClean="0"/>
              <a:t>content</a:t>
            </a:r>
          </a:p>
          <a:p>
            <a:r>
              <a:rPr lang="en-US" sz="2000" dirty="0" smtClean="0"/>
              <a:t>Use </a:t>
            </a:r>
            <a:r>
              <a:rPr lang="en-US" sz="2000" dirty="0" err="1" smtClean="0"/>
              <a:t>SignalR</a:t>
            </a:r>
            <a:r>
              <a:rPr lang="en-US" sz="2000" dirty="0" smtClean="0"/>
              <a:t> and Service Bus to extend push capabilities to support enterprise scenarios like deliver acknowledgement, end-to-end encryption, audit, etc.</a:t>
            </a:r>
            <a:endParaRPr lang="en-US" sz="2000" dirty="0"/>
          </a:p>
          <a:p>
            <a:endParaRPr lang="en-US" sz="2000" dirty="0"/>
          </a:p>
        </p:txBody>
      </p:sp>
      <p:sp>
        <p:nvSpPr>
          <p:cNvPr id="5" name="Title 2"/>
          <p:cNvSpPr>
            <a:spLocks noGrp="1"/>
          </p:cNvSpPr>
          <p:nvPr>
            <p:ph type="title"/>
          </p:nvPr>
        </p:nvSpPr>
        <p:spPr>
          <a:xfrm>
            <a:off x="269239" y="366216"/>
            <a:ext cx="11655840" cy="809273"/>
          </a:xfrm>
        </p:spPr>
        <p:txBody>
          <a:bodyPr>
            <a:normAutofit/>
          </a:bodyPr>
          <a:lstStyle/>
          <a:p>
            <a:r>
              <a:rPr lang="en-US" dirty="0" smtClean="0">
                <a:solidFill>
                  <a:srgbClr val="00188F"/>
                </a:solidFill>
              </a:rPr>
              <a:t>Best Practices</a:t>
            </a:r>
            <a:endParaRPr lang="en-US" dirty="0">
              <a:solidFill>
                <a:srgbClr val="00188F"/>
              </a:solidFill>
            </a:endParaRPr>
          </a:p>
        </p:txBody>
      </p:sp>
    </p:spTree>
    <p:extLst>
      <p:ext uri="{BB962C8B-B14F-4D97-AF65-F5344CB8AC3E}">
        <p14:creationId xmlns:p14="http://schemas.microsoft.com/office/powerpoint/2010/main" val="182583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ing 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580"/>
            <a:ext cx="9801308" cy="5514042"/>
          </a:xfrm>
          <a:prstGeom prst="rect">
            <a:avLst/>
          </a:prstGeom>
        </p:spPr>
      </p:pic>
      <p:pic>
        <p:nvPicPr>
          <p:cNvPr id="13" name="Picture 12" descr="bing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1037" y="1058862"/>
            <a:ext cx="9647237" cy="5427365"/>
          </a:xfrm>
          <a:prstGeom prst="rect">
            <a:avLst/>
          </a:prstGeom>
        </p:spPr>
      </p:pic>
      <p:grpSp>
        <p:nvGrpSpPr>
          <p:cNvPr id="4" name="Group 3"/>
          <p:cNvGrpSpPr/>
          <p:nvPr/>
        </p:nvGrpSpPr>
        <p:grpSpPr>
          <a:xfrm>
            <a:off x="9113837" y="1973262"/>
            <a:ext cx="2435905" cy="4343400"/>
            <a:chOff x="2179637" y="677862"/>
            <a:chExt cx="2664505" cy="4886520"/>
          </a:xfrm>
        </p:grpSpPr>
        <p:pic>
          <p:nvPicPr>
            <p:cNvPr id="5" name="Picture 4" descr="nokia.jpg"/>
            <p:cNvPicPr>
              <a:picLocks noChangeAspect="1"/>
            </p:cNvPicPr>
            <p:nvPr/>
          </p:nvPicPr>
          <p:blipFill rotWithShape="1">
            <a:blip r:embed="rId5" cstate="print">
              <a:extLst>
                <a:ext uri="{28A0092B-C50C-407E-A947-70E740481C1C}">
                  <a14:useLocalDpi xmlns:a14="http://schemas.microsoft.com/office/drawing/2010/main" val="0"/>
                </a:ext>
              </a:extLst>
            </a:blip>
            <a:srcRect l="16740" t="4538" r="17673" b="3016"/>
            <a:stretch/>
          </p:blipFill>
          <p:spPr>
            <a:xfrm>
              <a:off x="2179637" y="677862"/>
              <a:ext cx="2664505" cy="4886520"/>
            </a:xfrm>
            <a:prstGeom prst="rect">
              <a:avLst/>
            </a:prstGeom>
          </p:spPr>
        </p:pic>
        <p:pic>
          <p:nvPicPr>
            <p:cNvPr id="6" name="Picture 5" descr="nbc.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2997" y="1058862"/>
              <a:ext cx="2285999" cy="3810000"/>
            </a:xfrm>
            <a:prstGeom prst="rect">
              <a:avLst/>
            </a:prstGeom>
          </p:spPr>
        </p:pic>
      </p:grpSp>
      <p:grpSp>
        <p:nvGrpSpPr>
          <p:cNvPr id="7" name="Group 6"/>
          <p:cNvGrpSpPr/>
          <p:nvPr/>
        </p:nvGrpSpPr>
        <p:grpSpPr>
          <a:xfrm>
            <a:off x="7208837" y="449262"/>
            <a:ext cx="2590800" cy="4353120"/>
            <a:chOff x="3627437" y="449262"/>
            <a:chExt cx="2664505" cy="4886520"/>
          </a:xfrm>
        </p:grpSpPr>
        <p:pic>
          <p:nvPicPr>
            <p:cNvPr id="8" name="Picture 7" descr="nokia.jpg"/>
            <p:cNvPicPr>
              <a:picLocks noChangeAspect="1"/>
            </p:cNvPicPr>
            <p:nvPr/>
          </p:nvPicPr>
          <p:blipFill rotWithShape="1">
            <a:blip r:embed="rId7" cstate="print">
              <a:extLst>
                <a:ext uri="{28A0092B-C50C-407E-A947-70E740481C1C}">
                  <a14:useLocalDpi xmlns:a14="http://schemas.microsoft.com/office/drawing/2010/main" val="0"/>
                </a:ext>
              </a:extLst>
            </a:blip>
            <a:srcRect l="16740" t="4538" r="17673" b="3016"/>
            <a:stretch/>
          </p:blipFill>
          <p:spPr>
            <a:xfrm>
              <a:off x="3627437" y="449262"/>
              <a:ext cx="2664505" cy="4886520"/>
            </a:xfrm>
            <a:prstGeom prst="rect">
              <a:avLst/>
            </a:prstGeom>
          </p:spPr>
        </p:pic>
        <p:pic>
          <p:nvPicPr>
            <p:cNvPr id="9" name="Picture 8" descr="nbc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03590" y="906462"/>
              <a:ext cx="2086047" cy="3603746"/>
            </a:xfrm>
            <a:prstGeom prst="rect">
              <a:avLst/>
            </a:prstGeom>
          </p:spPr>
        </p:pic>
      </p:grpSp>
    </p:spTree>
    <p:extLst>
      <p:ext uri="{BB962C8B-B14F-4D97-AF65-F5344CB8AC3E}">
        <p14:creationId xmlns:p14="http://schemas.microsoft.com/office/powerpoint/2010/main" val="4266520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379599"/>
            <a:ext cx="11655840" cy="987647"/>
          </a:xfrm>
        </p:spPr>
        <p:txBody>
          <a:bodyPr>
            <a:normAutofit/>
          </a:bodyPr>
          <a:lstStyle/>
          <a:p>
            <a:pPr defTabSz="913985" fontAlgn="base">
              <a:spcAft>
                <a:spcPts val="1176"/>
              </a:spcAft>
            </a:pPr>
            <a:r>
              <a:rPr lang="en-US" sz="4000" dirty="0" smtClean="0">
                <a:solidFill>
                  <a:schemeClr val="bg1"/>
                </a:solidFill>
                <a:ea typeface="Segoe UI" pitchFamily="34" charset="0"/>
              </a:rPr>
              <a:t>Notification Hubs Resources</a:t>
            </a:r>
            <a:endParaRPr lang="en-US" sz="4000" dirty="0">
              <a:solidFill>
                <a:schemeClr val="bg1"/>
              </a:solidFill>
              <a:ea typeface="Segoe UI" pitchFamily="34" charset="0"/>
            </a:endParaRPr>
          </a:p>
        </p:txBody>
      </p:sp>
      <p:sp>
        <p:nvSpPr>
          <p:cNvPr id="7" name="Text Placeholder 5"/>
          <p:cNvSpPr txBox="1">
            <a:spLocks/>
          </p:cNvSpPr>
          <p:nvPr/>
        </p:nvSpPr>
        <p:spPr>
          <a:xfrm>
            <a:off x="269240" y="1367246"/>
            <a:ext cx="6274974" cy="4787660"/>
          </a:xfrm>
          <a:prstGeom prst="rect">
            <a:avLst/>
          </a:prstGeom>
        </p:spPr>
        <p:txBody>
          <a:bodyPr vert="horz" wrap="square" lIns="143410" tIns="89632" rIns="143410" bIns="89632" rtlCol="0">
            <a:spAutoFit/>
          </a:bodyPr>
          <a:lstStyle>
            <a:lvl1pPr marL="0" marR="0" indent="0" algn="l" defTabSz="932623" rtl="0" eaLnBrk="1" fontAlgn="auto" latinLnBrk="0" hangingPunct="1">
              <a:lnSpc>
                <a:spcPct val="90000"/>
              </a:lnSpc>
              <a:spcBef>
                <a:spcPct val="20000"/>
              </a:spcBef>
              <a:spcAft>
                <a:spcPts val="0"/>
              </a:spcAft>
              <a:buClrTx/>
              <a:buSzPct val="90000"/>
              <a:buFont typeface="Arial" pitchFamily="34" charset="0"/>
              <a:buNone/>
              <a:tabLst/>
              <a:defRPr sz="3900" kern="1200" spc="0" baseline="0">
                <a:solidFill>
                  <a:srgbClr val="00188F"/>
                </a:solidFill>
                <a:latin typeface="+mj-lt"/>
                <a:ea typeface="+mn-ea"/>
                <a:cs typeface="+mn-cs"/>
              </a:defRPr>
            </a:lvl1pPr>
            <a:lvl2pPr marL="0" marR="0" indent="0" algn="l" defTabSz="93262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71" marR="0" indent="0" algn="l" defTabSz="93262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141" marR="0" indent="0" algn="l" defTabSz="93262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712" marR="0" indent="0" algn="l" defTabSz="93262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85" fontAlgn="base">
              <a:spcBef>
                <a:spcPts val="588"/>
              </a:spcBef>
              <a:tabLst>
                <a:tab pos="358555" algn="l"/>
              </a:tabLst>
            </a:pPr>
            <a:r>
              <a:rPr lang="en-US" sz="1372" dirty="0">
                <a:solidFill>
                  <a:prstClr val="white"/>
                </a:solidFill>
                <a:latin typeface="Segoe UI"/>
                <a:ea typeface="Segoe UI" pitchFamily="34" charset="0"/>
                <a:cs typeface="Segoe UI" pitchFamily="34" charset="0"/>
              </a:rPr>
              <a:t>Windows Azure Mobile Services Overview, Tutorials and </a:t>
            </a:r>
            <a:r>
              <a:rPr lang="en-US" sz="1372" dirty="0" smtClean="0">
                <a:solidFill>
                  <a:prstClr val="white"/>
                </a:solidFill>
                <a:latin typeface="Segoe UI"/>
                <a:ea typeface="Segoe UI" pitchFamily="34" charset="0"/>
                <a:cs typeface="Segoe UI" pitchFamily="34" charset="0"/>
              </a:rPr>
              <a:t>Resources</a:t>
            </a:r>
          </a:p>
          <a:p>
            <a:pPr defTabSz="913985" fontAlgn="base">
              <a:spcBef>
                <a:spcPts val="588"/>
              </a:spcBef>
              <a:tabLst>
                <a:tab pos="358555" algn="l"/>
              </a:tabLst>
            </a:pPr>
            <a:r>
              <a:rPr lang="en-US" sz="1372" dirty="0">
                <a:solidFill>
                  <a:prstClr val="white"/>
                </a:solidFill>
                <a:latin typeface="Segoe UI"/>
                <a:ea typeface="Segoe UI" pitchFamily="34" charset="0"/>
                <a:cs typeface="Segoe UI" pitchFamily="34" charset="0"/>
              </a:rPr>
              <a:t>	</a:t>
            </a:r>
            <a:r>
              <a:rPr lang="en-US" sz="1372" dirty="0" smtClean="0">
                <a:solidFill>
                  <a:prstClr val="white"/>
                </a:solidFill>
                <a:latin typeface="Segoe UI"/>
                <a:ea typeface="Segoe UI" pitchFamily="34" charset="0"/>
                <a:cs typeface="Segoe UI" pitchFamily="34" charset="0"/>
                <a:hlinkClick r:id="rId3"/>
              </a:rPr>
              <a:t>Azure Documentation Center</a:t>
            </a:r>
            <a:endParaRPr lang="en-US" sz="1372" dirty="0" smtClean="0">
              <a:solidFill>
                <a:prstClr val="white"/>
              </a:solidFill>
              <a:latin typeface="Segoe UI"/>
              <a:ea typeface="Segoe UI" pitchFamily="34" charset="0"/>
              <a:cs typeface="Segoe UI" pitchFamily="34" charset="0"/>
            </a:endParaRPr>
          </a:p>
          <a:p>
            <a:pPr defTabSz="913985" fontAlgn="base">
              <a:spcBef>
                <a:spcPts val="588"/>
              </a:spcBef>
              <a:tabLst>
                <a:tab pos="358555" algn="l"/>
              </a:tabLst>
            </a:pPr>
            <a:r>
              <a:rPr lang="en-US" sz="1372" dirty="0">
                <a:solidFill>
                  <a:prstClr val="white"/>
                </a:solidFill>
                <a:latin typeface="Segoe UI"/>
                <a:ea typeface="Segoe UI" pitchFamily="34" charset="0"/>
                <a:cs typeface="Segoe UI" pitchFamily="34" charset="0"/>
              </a:rPr>
              <a:t>	</a:t>
            </a:r>
            <a:r>
              <a:rPr lang="en-US" sz="1372" dirty="0" smtClean="0">
                <a:solidFill>
                  <a:prstClr val="white"/>
                </a:solidFill>
                <a:latin typeface="Segoe UI"/>
                <a:ea typeface="Segoe UI" pitchFamily="34" charset="0"/>
                <a:cs typeface="Segoe UI" pitchFamily="34" charset="0"/>
                <a:hlinkClick r:id="rId4"/>
              </a:rPr>
              <a:t>MSDN </a:t>
            </a:r>
            <a:r>
              <a:rPr lang="en-US" sz="1372" dirty="0" err="1" smtClean="0">
                <a:solidFill>
                  <a:prstClr val="white"/>
                </a:solidFill>
                <a:latin typeface="Segoe UI"/>
                <a:ea typeface="Segoe UI" pitchFamily="34" charset="0"/>
                <a:cs typeface="Segoe UI" pitchFamily="34" charset="0"/>
                <a:hlinkClick r:id="rId4"/>
              </a:rPr>
              <a:t>Documenation</a:t>
            </a:r>
            <a:r>
              <a:rPr lang="en-US" sz="1372" dirty="0" smtClean="0">
                <a:solidFill>
                  <a:prstClr val="white"/>
                </a:solidFill>
                <a:latin typeface="Segoe UI"/>
                <a:ea typeface="Segoe UI" pitchFamily="34" charset="0"/>
                <a:cs typeface="Segoe UI" pitchFamily="34" charset="0"/>
                <a:hlinkClick r:id="rId4"/>
              </a:rPr>
              <a:t> </a:t>
            </a:r>
            <a:endParaRPr lang="en-US" sz="1372" dirty="0" smtClean="0">
              <a:solidFill>
                <a:prstClr val="white"/>
              </a:solidFill>
              <a:latin typeface="Segoe UI"/>
              <a:ea typeface="Segoe UI" pitchFamily="34" charset="0"/>
              <a:cs typeface="Segoe UI" pitchFamily="34" charset="0"/>
            </a:endParaRPr>
          </a:p>
          <a:p>
            <a:pPr defTabSz="913985" fontAlgn="base">
              <a:spcBef>
                <a:spcPts val="588"/>
              </a:spcBef>
              <a:tabLst>
                <a:tab pos="358555" algn="l"/>
              </a:tabLst>
            </a:pPr>
            <a:r>
              <a:rPr lang="en-US" sz="1372" dirty="0">
                <a:solidFill>
                  <a:prstClr val="white"/>
                </a:solidFill>
                <a:latin typeface="Segoe UI"/>
                <a:ea typeface="Segoe UI" pitchFamily="34" charset="0"/>
                <a:cs typeface="Segoe UI" pitchFamily="34" charset="0"/>
              </a:rPr>
              <a:t/>
            </a:r>
            <a:br>
              <a:rPr lang="en-US" sz="1372" dirty="0">
                <a:solidFill>
                  <a:prstClr val="white"/>
                </a:solidFill>
                <a:latin typeface="Segoe UI"/>
                <a:ea typeface="Segoe UI" pitchFamily="34" charset="0"/>
                <a:cs typeface="Segoe UI" pitchFamily="34" charset="0"/>
              </a:rPr>
            </a:br>
            <a:r>
              <a:rPr lang="en-US" sz="1372" dirty="0">
                <a:solidFill>
                  <a:prstClr val="white"/>
                </a:solidFill>
                <a:latin typeface="Segoe UI"/>
                <a:ea typeface="Segoe UI" pitchFamily="34" charset="0"/>
                <a:cs typeface="Segoe UI" pitchFamily="34" charset="0"/>
              </a:rPr>
              <a:t>	Android	(</a:t>
            </a:r>
            <a:r>
              <a:rPr lang="en-US" sz="1372" dirty="0" smtClean="0">
                <a:solidFill>
                  <a:prstClr val="white"/>
                </a:solidFill>
                <a:latin typeface="Segoe UI"/>
                <a:ea typeface="Segoe UI" pitchFamily="34" charset="0"/>
                <a:cs typeface="Segoe UI" pitchFamily="34" charset="0"/>
                <a:hlinkClick r:id="rId5"/>
              </a:rPr>
              <a:t>tutorial</a:t>
            </a:r>
            <a:r>
              <a:rPr lang="en-US" sz="1372" dirty="0" smtClean="0">
                <a:solidFill>
                  <a:prstClr val="white"/>
                </a:solidFill>
                <a:latin typeface="Segoe UI"/>
                <a:ea typeface="Segoe UI" pitchFamily="34" charset="0"/>
                <a:cs typeface="Segoe UI" pitchFamily="34" charset="0"/>
              </a:rPr>
              <a:t>)</a:t>
            </a:r>
            <a:endParaRPr lang="en-US" sz="1372" dirty="0">
              <a:solidFill>
                <a:prstClr val="white"/>
              </a:solidFill>
              <a:latin typeface="Segoe UI"/>
              <a:ea typeface="Segoe UI" pitchFamily="34" charset="0"/>
              <a:cs typeface="Segoe UI" pitchFamily="34" charset="0"/>
            </a:endParaRPr>
          </a:p>
          <a:p>
            <a:pPr defTabSz="913985" fontAlgn="base">
              <a:spcBef>
                <a:spcPts val="588"/>
              </a:spcBef>
              <a:tabLst>
                <a:tab pos="358555" algn="l"/>
              </a:tabLst>
            </a:pPr>
            <a:r>
              <a:rPr lang="en-US" sz="1372" dirty="0">
                <a:solidFill>
                  <a:prstClr val="white"/>
                </a:solidFill>
                <a:latin typeface="Segoe UI"/>
                <a:ea typeface="Segoe UI" pitchFamily="34" charset="0"/>
                <a:cs typeface="Segoe UI" pitchFamily="34" charset="0"/>
              </a:rPr>
              <a:t>	iOS 		(</a:t>
            </a:r>
            <a:r>
              <a:rPr lang="en-US" sz="1372" dirty="0" smtClean="0">
                <a:solidFill>
                  <a:prstClr val="white"/>
                </a:solidFill>
                <a:latin typeface="Segoe UI"/>
                <a:ea typeface="Segoe UI" pitchFamily="34" charset="0"/>
                <a:cs typeface="Segoe UI" pitchFamily="34" charset="0"/>
                <a:hlinkClick r:id="rId6"/>
              </a:rPr>
              <a:t>tutorial</a:t>
            </a:r>
            <a:r>
              <a:rPr lang="en-US" sz="1372" dirty="0" smtClean="0">
                <a:solidFill>
                  <a:prstClr val="white"/>
                </a:solidFill>
                <a:latin typeface="Segoe UI"/>
                <a:ea typeface="Segoe UI" pitchFamily="34" charset="0"/>
                <a:cs typeface="Segoe UI" pitchFamily="34" charset="0"/>
              </a:rPr>
              <a:t>)</a:t>
            </a:r>
            <a:endParaRPr lang="en-US" sz="1372" dirty="0">
              <a:solidFill>
                <a:prstClr val="white"/>
              </a:solidFill>
              <a:latin typeface="Segoe UI"/>
              <a:ea typeface="Segoe UI" pitchFamily="34" charset="0"/>
              <a:cs typeface="Segoe UI" pitchFamily="34" charset="0"/>
            </a:endParaRPr>
          </a:p>
          <a:p>
            <a:pPr defTabSz="913985" fontAlgn="base">
              <a:spcBef>
                <a:spcPts val="588"/>
              </a:spcBef>
              <a:tabLst>
                <a:tab pos="358555" algn="l"/>
              </a:tabLst>
            </a:pPr>
            <a:r>
              <a:rPr lang="en-US" sz="1372" dirty="0">
                <a:solidFill>
                  <a:prstClr val="white"/>
                </a:solidFill>
                <a:latin typeface="Segoe UI"/>
                <a:ea typeface="Segoe UI" pitchFamily="34" charset="0"/>
                <a:cs typeface="Segoe UI" pitchFamily="34" charset="0"/>
              </a:rPr>
              <a:t>	Windows Store 	(</a:t>
            </a:r>
            <a:r>
              <a:rPr lang="en-US" sz="1372" dirty="0" smtClean="0">
                <a:solidFill>
                  <a:prstClr val="white"/>
                </a:solidFill>
                <a:latin typeface="Segoe UI"/>
                <a:ea typeface="Segoe UI" pitchFamily="34" charset="0"/>
                <a:cs typeface="Segoe UI" pitchFamily="34" charset="0"/>
                <a:hlinkClick r:id="rId7"/>
              </a:rPr>
              <a:t>tutorial</a:t>
            </a:r>
            <a:r>
              <a:rPr lang="en-US" sz="1372" dirty="0" smtClean="0">
                <a:solidFill>
                  <a:prstClr val="white"/>
                </a:solidFill>
                <a:latin typeface="Segoe UI"/>
                <a:ea typeface="Segoe UI" pitchFamily="34" charset="0"/>
                <a:cs typeface="Segoe UI" pitchFamily="34" charset="0"/>
              </a:rPr>
              <a:t>)</a:t>
            </a:r>
          </a:p>
          <a:p>
            <a:pPr defTabSz="913985" fontAlgn="base">
              <a:spcBef>
                <a:spcPts val="588"/>
              </a:spcBef>
              <a:tabLst>
                <a:tab pos="358555" algn="l"/>
              </a:tabLst>
            </a:pPr>
            <a:r>
              <a:rPr lang="en-US" sz="1372" dirty="0">
                <a:solidFill>
                  <a:prstClr val="white"/>
                </a:solidFill>
                <a:latin typeface="Segoe UI"/>
                <a:ea typeface="Segoe UI" pitchFamily="34" charset="0"/>
                <a:cs typeface="Segoe UI" pitchFamily="34" charset="0"/>
              </a:rPr>
              <a:t>	</a:t>
            </a:r>
            <a:r>
              <a:rPr lang="en-US" sz="1372" dirty="0" smtClean="0">
                <a:solidFill>
                  <a:prstClr val="white"/>
                </a:solidFill>
                <a:latin typeface="Segoe UI"/>
                <a:ea typeface="Segoe UI" pitchFamily="34" charset="0"/>
                <a:cs typeface="Segoe UI" pitchFamily="34" charset="0"/>
              </a:rPr>
              <a:t>Windows Phone	(</a:t>
            </a:r>
            <a:r>
              <a:rPr lang="en-US" sz="1372" dirty="0" smtClean="0">
                <a:solidFill>
                  <a:prstClr val="white"/>
                </a:solidFill>
                <a:latin typeface="Segoe UI"/>
                <a:ea typeface="Segoe UI" pitchFamily="34" charset="0"/>
                <a:cs typeface="Segoe UI" pitchFamily="34" charset="0"/>
                <a:hlinkClick r:id="rId8"/>
              </a:rPr>
              <a:t>tutorial</a:t>
            </a:r>
            <a:r>
              <a:rPr lang="en-US" sz="1372" dirty="0" smtClean="0">
                <a:solidFill>
                  <a:prstClr val="white"/>
                </a:solidFill>
                <a:latin typeface="Segoe UI"/>
                <a:ea typeface="Segoe UI" pitchFamily="34" charset="0"/>
                <a:cs typeface="Segoe UI" pitchFamily="34" charset="0"/>
              </a:rPr>
              <a:t>)</a:t>
            </a:r>
            <a:endParaRPr lang="en-US" sz="1372" dirty="0">
              <a:solidFill>
                <a:prstClr val="white"/>
              </a:solidFill>
              <a:latin typeface="Segoe UI"/>
              <a:ea typeface="Segoe UI" pitchFamily="34" charset="0"/>
              <a:cs typeface="Segoe UI" pitchFamily="34" charset="0"/>
            </a:endParaRPr>
          </a:p>
          <a:p>
            <a:pPr defTabSz="913985" fontAlgn="base">
              <a:spcBef>
                <a:spcPts val="0"/>
              </a:spcBef>
              <a:tabLst>
                <a:tab pos="358555" algn="l"/>
              </a:tabLst>
            </a:pPr>
            <a:endParaRPr lang="en-US" sz="1372" dirty="0">
              <a:solidFill>
                <a:prstClr val="white"/>
              </a:solidFill>
              <a:latin typeface="Segoe UI"/>
              <a:ea typeface="Segoe UI" pitchFamily="34" charset="0"/>
              <a:cs typeface="Segoe UI" pitchFamily="34" charset="0"/>
            </a:endParaRPr>
          </a:p>
          <a:p>
            <a:pPr fontAlgn="ctr">
              <a:spcBef>
                <a:spcPts val="0"/>
              </a:spcBef>
              <a:buSzTx/>
              <a:defRPr/>
            </a:pPr>
            <a:r>
              <a:rPr lang="en-US" sz="1372" dirty="0">
                <a:solidFill>
                  <a:prstClr val="white"/>
                </a:solidFill>
                <a:latin typeface="Segoe UI"/>
                <a:ea typeface="Segoe UI" pitchFamily="34" charset="0"/>
                <a:cs typeface="Segoe UI" pitchFamily="34" charset="0"/>
              </a:rPr>
              <a:t>Learn/Channel 9</a:t>
            </a:r>
            <a:br>
              <a:rPr lang="en-US" sz="1372" dirty="0">
                <a:solidFill>
                  <a:prstClr val="white"/>
                </a:solidFill>
                <a:latin typeface="Segoe UI"/>
                <a:ea typeface="Segoe UI" pitchFamily="34" charset="0"/>
                <a:cs typeface="Segoe UI" pitchFamily="34" charset="0"/>
              </a:rPr>
            </a:br>
            <a:r>
              <a:rPr lang="en-US" sz="1372" dirty="0">
                <a:solidFill>
                  <a:prstClr val="white"/>
                </a:solidFill>
                <a:ea typeface="Segoe UI" pitchFamily="34" charset="0"/>
                <a:cs typeface="Segoe UI" pitchFamily="34" charset="0"/>
                <a:hlinkClick r:id="rId9"/>
              </a:rPr>
              <a:t>Introduction</a:t>
            </a:r>
            <a:r>
              <a:rPr lang="en-US" sz="1372" dirty="0">
                <a:solidFill>
                  <a:prstClr val="white"/>
                </a:solidFill>
                <a:ea typeface="Segoe UI" pitchFamily="34" charset="0"/>
                <a:cs typeface="Segoe UI" pitchFamily="34" charset="0"/>
              </a:rPr>
              <a:t>    |    </a:t>
            </a:r>
            <a:r>
              <a:rPr lang="en-US" sz="1372" dirty="0">
                <a:solidFill>
                  <a:prstClr val="white"/>
                </a:solidFill>
                <a:ea typeface="Segoe UI" pitchFamily="34" charset="0"/>
                <a:cs typeface="Segoe UI" pitchFamily="34" charset="0"/>
                <a:hlinkClick r:id="rId10"/>
              </a:rPr>
              <a:t>iOS</a:t>
            </a:r>
            <a:r>
              <a:rPr lang="en-US" sz="1372" dirty="0">
                <a:solidFill>
                  <a:prstClr val="white"/>
                </a:solidFill>
                <a:ea typeface="Segoe UI" pitchFamily="34" charset="0"/>
                <a:cs typeface="Segoe UI" pitchFamily="34" charset="0"/>
              </a:rPr>
              <a:t>    |    </a:t>
            </a:r>
            <a:r>
              <a:rPr lang="en-US" sz="1372" dirty="0">
                <a:solidFill>
                  <a:prstClr val="white"/>
                </a:solidFill>
                <a:ea typeface="Segoe UI" pitchFamily="34" charset="0"/>
                <a:cs typeface="Segoe UI" pitchFamily="34" charset="0"/>
                <a:hlinkClick r:id="rId11"/>
              </a:rPr>
              <a:t>Windows Store</a:t>
            </a:r>
            <a:r>
              <a:rPr lang="en-US" sz="1372" dirty="0">
                <a:solidFill>
                  <a:prstClr val="white"/>
                </a:solidFill>
                <a:ea typeface="Segoe UI" pitchFamily="34" charset="0"/>
                <a:cs typeface="Segoe UI" pitchFamily="34" charset="0"/>
              </a:rPr>
              <a:t>    |    </a:t>
            </a:r>
            <a:r>
              <a:rPr lang="en-US" sz="1372" dirty="0">
                <a:solidFill>
                  <a:prstClr val="white"/>
                </a:solidFill>
                <a:ea typeface="Segoe UI" pitchFamily="34" charset="0"/>
                <a:cs typeface="Segoe UI" pitchFamily="34" charset="0"/>
                <a:hlinkClick r:id="rId12"/>
              </a:rPr>
              <a:t>Tags and Templates</a:t>
            </a:r>
            <a:endParaRPr lang="en-US" sz="1372" dirty="0">
              <a:solidFill>
                <a:prstClr val="white"/>
              </a:solidFill>
              <a:ea typeface="Segoe UI" pitchFamily="34" charset="0"/>
              <a:cs typeface="Segoe UI" pitchFamily="34" charset="0"/>
            </a:endParaRPr>
          </a:p>
          <a:p>
            <a:pPr fontAlgn="ctr">
              <a:spcBef>
                <a:spcPts val="0"/>
              </a:spcBef>
              <a:buSzTx/>
              <a:defRPr/>
            </a:pPr>
            <a:endParaRPr lang="en-US" sz="1372" dirty="0">
              <a:solidFill>
                <a:prstClr val="white"/>
              </a:solidFill>
            </a:endParaRPr>
          </a:p>
          <a:p>
            <a:pPr fontAlgn="ctr">
              <a:spcBef>
                <a:spcPts val="0"/>
              </a:spcBef>
              <a:buSzTx/>
              <a:defRPr/>
            </a:pPr>
            <a:r>
              <a:rPr lang="en-US" sz="1372" dirty="0">
                <a:solidFill>
                  <a:prstClr val="white"/>
                </a:solidFill>
                <a:latin typeface="Segoe UI"/>
                <a:ea typeface="Segoe UI" pitchFamily="34" charset="0"/>
                <a:cs typeface="Segoe UI" pitchFamily="34" charset="0"/>
              </a:rPr>
              <a:t>REST API Reference</a:t>
            </a:r>
          </a:p>
          <a:p>
            <a:pPr fontAlgn="ctr">
              <a:spcBef>
                <a:spcPts val="0"/>
              </a:spcBef>
              <a:buSzTx/>
              <a:defRPr/>
            </a:pPr>
            <a:r>
              <a:rPr lang="en-US" sz="1372" dirty="0">
                <a:solidFill>
                  <a:prstClr val="white"/>
                </a:solidFill>
                <a:latin typeface="Segoe UI"/>
                <a:ea typeface="Segoe UI" pitchFamily="34" charset="0"/>
                <a:cs typeface="Segoe UI" pitchFamily="34" charset="0"/>
                <a:hlinkClick r:id="rId13"/>
              </a:rPr>
              <a:t>http://msdn.microsoft.com/en-us/library/windowsazure/jj710108.aspx</a:t>
            </a:r>
            <a:endParaRPr lang="en-US" sz="1372" dirty="0">
              <a:solidFill>
                <a:prstClr val="white"/>
              </a:solidFill>
              <a:latin typeface="Segoe UI"/>
              <a:ea typeface="Segoe UI" pitchFamily="34" charset="0"/>
              <a:cs typeface="Segoe UI" pitchFamily="34" charset="0"/>
            </a:endParaRPr>
          </a:p>
          <a:p>
            <a:pPr fontAlgn="ctr">
              <a:spcBef>
                <a:spcPts val="0"/>
              </a:spcBef>
              <a:buSzTx/>
              <a:defRPr/>
            </a:pPr>
            <a:endParaRPr lang="en-US" sz="1372" dirty="0">
              <a:solidFill>
                <a:prstClr val="white"/>
              </a:solidFill>
              <a:latin typeface="Segoe UI"/>
              <a:ea typeface="Segoe UI" pitchFamily="34" charset="0"/>
              <a:cs typeface="Segoe UI" pitchFamily="34" charset="0"/>
            </a:endParaRPr>
          </a:p>
          <a:p>
            <a:pPr defTabSz="913985" fontAlgn="base">
              <a:spcBef>
                <a:spcPts val="588"/>
              </a:spcBef>
              <a:tabLst>
                <a:tab pos="358555" algn="l"/>
              </a:tabLst>
            </a:pPr>
            <a:r>
              <a:rPr lang="en-US" sz="1372" dirty="0">
                <a:solidFill>
                  <a:prstClr val="white"/>
                </a:solidFill>
                <a:latin typeface="Segoe UI"/>
                <a:ea typeface="Segoe UI" pitchFamily="34" charset="0"/>
                <a:cs typeface="Segoe UI" pitchFamily="34" charset="0"/>
              </a:rPr>
              <a:t>Windows Azure Pricing</a:t>
            </a:r>
            <a:br>
              <a:rPr lang="en-US" sz="1372" dirty="0">
                <a:solidFill>
                  <a:prstClr val="white"/>
                </a:solidFill>
                <a:latin typeface="Segoe UI"/>
                <a:ea typeface="Segoe UI" pitchFamily="34" charset="0"/>
                <a:cs typeface="Segoe UI" pitchFamily="34" charset="0"/>
              </a:rPr>
            </a:br>
            <a:r>
              <a:rPr lang="en-US" sz="1372" dirty="0">
                <a:solidFill>
                  <a:prstClr val="white"/>
                </a:solidFill>
                <a:latin typeface="Segoe UI"/>
                <a:ea typeface="Segoe UI" pitchFamily="34" charset="0"/>
                <a:cs typeface="Segoe UI" pitchFamily="34" charset="0"/>
                <a:hlinkClick r:id="rId14"/>
              </a:rPr>
              <a:t>http://www.windowsazure.com/en-us/pricing/details/notification-hubs</a:t>
            </a:r>
            <a:r>
              <a:rPr lang="en-US" sz="1372" dirty="0" smtClean="0">
                <a:solidFill>
                  <a:prstClr val="white"/>
                </a:solidFill>
                <a:latin typeface="Segoe UI"/>
                <a:ea typeface="Segoe UI" pitchFamily="34" charset="0"/>
                <a:cs typeface="Segoe UI" pitchFamily="34" charset="0"/>
                <a:hlinkClick r:id="rId14"/>
              </a:rPr>
              <a:t>/</a:t>
            </a:r>
            <a:endParaRPr lang="en-US" sz="1372" dirty="0" smtClean="0">
              <a:solidFill>
                <a:prstClr val="white"/>
              </a:solidFill>
              <a:latin typeface="Segoe UI"/>
              <a:ea typeface="Segoe UI" pitchFamily="34" charset="0"/>
              <a:cs typeface="Segoe UI" pitchFamily="34" charset="0"/>
            </a:endParaRPr>
          </a:p>
          <a:p>
            <a:pPr defTabSz="913985" fontAlgn="base">
              <a:spcBef>
                <a:spcPts val="588"/>
              </a:spcBef>
              <a:tabLst>
                <a:tab pos="358555" algn="l"/>
              </a:tabLst>
            </a:pPr>
            <a:endParaRPr lang="en-US" sz="1372" dirty="0">
              <a:solidFill>
                <a:prstClr val="white"/>
              </a:solidFill>
              <a:latin typeface="Segoe UI"/>
              <a:ea typeface="Segoe UI" pitchFamily="34" charset="0"/>
              <a:cs typeface="Segoe UI" pitchFamily="34" charset="0"/>
            </a:endParaRPr>
          </a:p>
          <a:p>
            <a:pPr defTabSz="913985" fontAlgn="base">
              <a:spcBef>
                <a:spcPts val="0"/>
              </a:spcBef>
              <a:tabLst>
                <a:tab pos="358555" algn="l"/>
              </a:tabLst>
            </a:pPr>
            <a:r>
              <a:rPr lang="en-US" sz="1372" dirty="0">
                <a:solidFill>
                  <a:prstClr val="white"/>
                </a:solidFill>
                <a:latin typeface="Segoe UI"/>
                <a:ea typeface="Segoe UI" pitchFamily="34" charset="0"/>
                <a:cs typeface="Segoe UI" pitchFamily="34" charset="0"/>
              </a:rPr>
              <a:t>Microsoft Azure Certified Training</a:t>
            </a:r>
            <a:br>
              <a:rPr lang="en-US" sz="1372" dirty="0">
                <a:solidFill>
                  <a:prstClr val="white"/>
                </a:solidFill>
                <a:latin typeface="Segoe UI"/>
                <a:ea typeface="Segoe UI" pitchFamily="34" charset="0"/>
                <a:cs typeface="Segoe UI" pitchFamily="34" charset="0"/>
              </a:rPr>
            </a:br>
            <a:r>
              <a:rPr lang="en-US" sz="1372" dirty="0">
                <a:solidFill>
                  <a:prstClr val="white"/>
                </a:solidFill>
                <a:latin typeface="Segoe UI"/>
                <a:ea typeface="Segoe UI" pitchFamily="34" charset="0"/>
                <a:cs typeface="Segoe UI" pitchFamily="34" charset="0"/>
                <a:hlinkClick r:id="rId15"/>
              </a:rPr>
              <a:t>http://www.microsoft.com/learning/en/us/training/azure.aspx</a:t>
            </a:r>
            <a:endParaRPr lang="en-US" sz="1372" dirty="0">
              <a:solidFill>
                <a:prstClr val="white"/>
              </a:solidFill>
              <a:latin typeface="Segoe UI"/>
              <a:ea typeface="Segoe UI" pitchFamily="34" charset="0"/>
              <a:cs typeface="Segoe UI" pitchFamily="34" charset="0"/>
            </a:endParaRPr>
          </a:p>
          <a:p>
            <a:pPr fontAlgn="ctr">
              <a:spcBef>
                <a:spcPts val="0"/>
              </a:spcBef>
              <a:buSzTx/>
              <a:defRPr/>
            </a:pPr>
            <a:endParaRPr lang="en-US" sz="1372" dirty="0">
              <a:solidFill>
                <a:prstClr val="white"/>
              </a:solidFill>
              <a:latin typeface="Segoe UI"/>
              <a:ea typeface="Segoe UI" pitchFamily="34" charset="0"/>
              <a:cs typeface="Segoe UI" pitchFamily="34" charset="0"/>
            </a:endParaRPr>
          </a:p>
        </p:txBody>
      </p:sp>
      <p:pic>
        <p:nvPicPr>
          <p:cNvPr id="8" name="Picture 7"/>
          <p:cNvPicPr>
            <a:picLocks noChangeAspect="1"/>
          </p:cNvPicPr>
          <p:nvPr/>
        </p:nvPicPr>
        <p:blipFill rotWithShape="1">
          <a:blip r:embed="rId16">
            <a:extLst>
              <a:ext uri="{28A0092B-C50C-407E-A947-70E740481C1C}">
                <a14:useLocalDpi xmlns:a14="http://schemas.microsoft.com/office/drawing/2010/main" val="0"/>
              </a:ext>
            </a:extLst>
          </a:blip>
          <a:srcRect l="45227"/>
          <a:stretch/>
        </p:blipFill>
        <p:spPr>
          <a:xfrm>
            <a:off x="6553199" y="0"/>
            <a:ext cx="5638801" cy="6858000"/>
          </a:xfrm>
          <a:prstGeom prst="rect">
            <a:avLst/>
          </a:prstGeom>
        </p:spPr>
      </p:pic>
    </p:spTree>
    <p:extLst>
      <p:ext uri="{BB962C8B-B14F-4D97-AF65-F5344CB8AC3E}">
        <p14:creationId xmlns:p14="http://schemas.microsoft.com/office/powerpoint/2010/main" val="2669881003"/>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5545" y="1388226"/>
            <a:ext cx="11525250" cy="5290388"/>
          </a:xfrm>
        </p:spPr>
        <p:txBody>
          <a:bodyPr/>
          <a:lstStyle/>
          <a:p>
            <a:r>
              <a:rPr lang="en-US" dirty="0" smtClean="0"/>
              <a:t>Microsoft Virtual Academy</a:t>
            </a:r>
          </a:p>
          <a:p>
            <a:pPr lvl="1"/>
            <a:r>
              <a:rPr lang="en-US" dirty="0" smtClean="0"/>
              <a:t>Free online learning tailored for IT Pros and Developers </a:t>
            </a:r>
          </a:p>
          <a:p>
            <a:pPr lvl="1"/>
            <a:r>
              <a:rPr lang="en-US" dirty="0"/>
              <a:t>Over </a:t>
            </a:r>
            <a:r>
              <a:rPr lang="en-US" dirty="0" smtClean="0"/>
              <a:t>1M registered users</a:t>
            </a:r>
          </a:p>
          <a:p>
            <a:pPr lvl="1"/>
            <a:r>
              <a:rPr lang="en-US" dirty="0" smtClean="0"/>
              <a:t>Up-to-date, relevant training on variety of Microsoft products</a:t>
            </a:r>
          </a:p>
          <a:p>
            <a:r>
              <a:rPr lang="en-US" dirty="0" smtClean="0"/>
              <a:t>“Earn while you learn!” </a:t>
            </a:r>
          </a:p>
          <a:p>
            <a:pPr lvl="1"/>
            <a:r>
              <a:rPr lang="en-US" dirty="0" smtClean="0"/>
              <a:t>Get 50 MVA Points for this event!</a:t>
            </a:r>
          </a:p>
          <a:p>
            <a:pPr lvl="1"/>
            <a:r>
              <a:rPr lang="en-US" dirty="0" smtClean="0"/>
              <a:t>Visit </a:t>
            </a:r>
            <a:r>
              <a:rPr lang="en-US" dirty="0" smtClean="0">
                <a:hlinkClick r:id="rId3"/>
              </a:rPr>
              <a:t>http://aka.ms/MVA-Voucher</a:t>
            </a:r>
            <a:r>
              <a:rPr lang="en-US" dirty="0" smtClean="0"/>
              <a:t> </a:t>
            </a:r>
          </a:p>
          <a:p>
            <a:pPr lvl="1"/>
            <a:r>
              <a:rPr lang="en-US" dirty="0" smtClean="0"/>
              <a:t>Enter this code: </a:t>
            </a:r>
            <a:r>
              <a:rPr lang="en-US" b="1" dirty="0" err="1" smtClean="0"/>
              <a:t>MobilAz</a:t>
            </a:r>
            <a:r>
              <a:rPr lang="en-US" b="1" dirty="0" smtClean="0"/>
              <a:t> </a:t>
            </a:r>
            <a:r>
              <a:rPr lang="en-US" dirty="0" smtClean="0"/>
              <a:t>(expires 3/3/2014)</a:t>
            </a:r>
            <a:endParaRPr lang="en-US" dirty="0"/>
          </a:p>
        </p:txBody>
      </p:sp>
      <p:pic>
        <p:nvPicPr>
          <p:cNvPr id="5" name="Picture 4"/>
          <p:cNvPicPr>
            <a:picLocks noChangeAspect="1"/>
          </p:cNvPicPr>
          <p:nvPr/>
        </p:nvPicPr>
        <p:blipFill>
          <a:blip r:embed="rId4"/>
          <a:stretch>
            <a:fillRect/>
          </a:stretch>
        </p:blipFill>
        <p:spPr>
          <a:xfrm>
            <a:off x="99464" y="76676"/>
            <a:ext cx="937984" cy="990459"/>
          </a:xfrm>
          <a:prstGeom prst="rect">
            <a:avLst/>
          </a:prstGeom>
        </p:spPr>
      </p:pic>
      <p:sp>
        <p:nvSpPr>
          <p:cNvPr id="3" name="Title 2"/>
          <p:cNvSpPr>
            <a:spLocks noGrp="1"/>
          </p:cNvSpPr>
          <p:nvPr>
            <p:ph type="title"/>
          </p:nvPr>
        </p:nvSpPr>
        <p:spPr/>
        <p:txBody>
          <a:bodyPr/>
          <a:lstStyle/>
          <a:p>
            <a:r>
              <a:rPr lang="en-US" dirty="0" smtClean="0"/>
              <a:t>     Join the MVA Community!</a:t>
            </a:r>
            <a:endParaRPr lang="en-US" dirty="0"/>
          </a:p>
        </p:txBody>
      </p:sp>
    </p:spTree>
    <p:extLst>
      <p:ext uri="{BB962C8B-B14F-4D97-AF65-F5344CB8AC3E}">
        <p14:creationId xmlns:p14="http://schemas.microsoft.com/office/powerpoint/2010/main" val="8855789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marL="914400" indent="-914400"/>
            <a:r>
              <a:rPr lang="en-US" dirty="0" smtClean="0"/>
              <a:t>01 | Overview</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8976925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1520537" y="1031561"/>
            <a:ext cx="0" cy="4534503"/>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1489364" y="5566064"/>
            <a:ext cx="9906000" cy="24246"/>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520537" y="5702216"/>
            <a:ext cx="9906000" cy="461665"/>
          </a:xfrm>
          <a:prstGeom prst="rect">
            <a:avLst/>
          </a:prstGeom>
          <a:noFill/>
          <a:ln>
            <a:noFill/>
          </a:ln>
        </p:spPr>
        <p:txBody>
          <a:bodyPr wrap="square" rtlCol="0">
            <a:spAutoFit/>
          </a:bodyPr>
          <a:lstStyle/>
          <a:p>
            <a:pPr algn="ctr"/>
            <a:r>
              <a:rPr lang="en-US" sz="2400" b="1" dirty="0" smtClean="0">
                <a:solidFill>
                  <a:schemeClr val="tx2"/>
                </a:solidFill>
              </a:rPr>
              <a:t>Speed of Development &amp; Ease of Maintenance </a:t>
            </a:r>
            <a:endParaRPr lang="en-US" sz="2400" b="1" dirty="0">
              <a:solidFill>
                <a:schemeClr val="tx2"/>
              </a:solidFill>
            </a:endParaRPr>
          </a:p>
        </p:txBody>
      </p:sp>
      <p:sp>
        <p:nvSpPr>
          <p:cNvPr id="8" name="TextBox 7"/>
          <p:cNvSpPr txBox="1"/>
          <p:nvPr/>
        </p:nvSpPr>
        <p:spPr>
          <a:xfrm rot="16200000">
            <a:off x="-1269876" y="2960910"/>
            <a:ext cx="4748644" cy="461665"/>
          </a:xfrm>
          <a:prstGeom prst="rect">
            <a:avLst/>
          </a:prstGeom>
          <a:noFill/>
          <a:ln>
            <a:noFill/>
          </a:ln>
        </p:spPr>
        <p:txBody>
          <a:bodyPr wrap="square" rtlCol="0">
            <a:spAutoFit/>
          </a:bodyPr>
          <a:lstStyle/>
          <a:p>
            <a:pPr algn="ctr"/>
            <a:r>
              <a:rPr lang="en-US" sz="2400" b="1" dirty="0" smtClean="0">
                <a:solidFill>
                  <a:schemeClr val="tx2"/>
                </a:solidFill>
              </a:rPr>
              <a:t>Degree of Customizability</a:t>
            </a:r>
            <a:endParaRPr lang="en-US" sz="2400" b="1" dirty="0">
              <a:solidFill>
                <a:schemeClr val="tx2"/>
              </a:solidFill>
            </a:endParaRPr>
          </a:p>
        </p:txBody>
      </p:sp>
      <p:pic>
        <p:nvPicPr>
          <p:cNvPr id="9" name="Picture 8"/>
          <p:cNvPicPr>
            <a:picLocks noChangeAspect="1"/>
          </p:cNvPicPr>
          <p:nvPr/>
        </p:nvPicPr>
        <p:blipFill>
          <a:blip r:embed="rId3">
            <a:lum bright="-40000" contrast="20000"/>
          </a:blip>
          <a:stretch>
            <a:fillRect/>
          </a:stretch>
        </p:blipFill>
        <p:spPr>
          <a:xfrm>
            <a:off x="6057081" y="3039783"/>
            <a:ext cx="892500" cy="886666"/>
          </a:xfrm>
          <a:prstGeom prst="rect">
            <a:avLst/>
          </a:prstGeom>
          <a:ln>
            <a:noFill/>
          </a:ln>
        </p:spPr>
      </p:pic>
      <p:pic>
        <p:nvPicPr>
          <p:cNvPr id="10" name="Picture 9"/>
          <p:cNvPicPr>
            <a:picLocks noChangeAspect="1"/>
          </p:cNvPicPr>
          <p:nvPr/>
        </p:nvPicPr>
        <p:blipFill>
          <a:blip r:embed="rId4">
            <a:lum bright="-40000" contrast="20000"/>
          </a:blip>
          <a:stretch>
            <a:fillRect/>
          </a:stretch>
        </p:blipFill>
        <p:spPr>
          <a:xfrm>
            <a:off x="4396711" y="2104280"/>
            <a:ext cx="1004063" cy="842335"/>
          </a:xfrm>
          <a:prstGeom prst="rect">
            <a:avLst/>
          </a:prstGeom>
          <a:ln>
            <a:noFill/>
          </a:ln>
        </p:spPr>
      </p:pic>
      <p:pic>
        <p:nvPicPr>
          <p:cNvPr id="12" name="Picture 11"/>
          <p:cNvPicPr>
            <a:picLocks noChangeAspect="1"/>
          </p:cNvPicPr>
          <p:nvPr/>
        </p:nvPicPr>
        <p:blipFill>
          <a:blip r:embed="rId5">
            <a:lum bright="-40000" contrast="20000"/>
          </a:blip>
          <a:stretch>
            <a:fillRect/>
          </a:stretch>
        </p:blipFill>
        <p:spPr>
          <a:xfrm>
            <a:off x="8050241" y="3869963"/>
            <a:ext cx="647063" cy="1041835"/>
          </a:xfrm>
          <a:prstGeom prst="rect">
            <a:avLst/>
          </a:prstGeom>
          <a:ln>
            <a:noFill/>
          </a:ln>
        </p:spPr>
      </p:pic>
      <p:pic>
        <p:nvPicPr>
          <p:cNvPr id="13" name="Picture 12"/>
          <p:cNvPicPr>
            <a:picLocks noChangeAspect="1"/>
          </p:cNvPicPr>
          <p:nvPr/>
        </p:nvPicPr>
        <p:blipFill>
          <a:blip r:embed="rId6">
            <a:lum bright="-40000" contrast="20000"/>
          </a:blip>
          <a:stretch>
            <a:fillRect/>
          </a:stretch>
        </p:blipFill>
        <p:spPr>
          <a:xfrm>
            <a:off x="2763366" y="1165723"/>
            <a:ext cx="892500" cy="820166"/>
          </a:xfrm>
          <a:prstGeom prst="rect">
            <a:avLst/>
          </a:prstGeom>
          <a:ln>
            <a:noFill/>
          </a:ln>
        </p:spPr>
      </p:pic>
      <p:cxnSp>
        <p:nvCxnSpPr>
          <p:cNvPr id="21" name="Straight Arrow Connector 20"/>
          <p:cNvCxnSpPr/>
          <p:nvPr/>
        </p:nvCxnSpPr>
        <p:spPr>
          <a:xfrm>
            <a:off x="2273489" y="1889078"/>
            <a:ext cx="5841241" cy="324816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 name="Title 2"/>
          <p:cNvSpPr>
            <a:spLocks noGrp="1"/>
          </p:cNvSpPr>
          <p:nvPr>
            <p:ph type="title"/>
          </p:nvPr>
        </p:nvSpPr>
        <p:spPr/>
        <p:txBody>
          <a:bodyPr/>
          <a:lstStyle/>
          <a:p>
            <a:r>
              <a:rPr lang="en-US" dirty="0" smtClean="0">
                <a:solidFill>
                  <a:srgbClr val="00188F"/>
                </a:solidFill>
              </a:rPr>
              <a:t>Mobile </a:t>
            </a:r>
            <a:r>
              <a:rPr lang="en-US" dirty="0" err="1" smtClean="0">
                <a:solidFill>
                  <a:srgbClr val="00188F"/>
                </a:solidFill>
              </a:rPr>
              <a:t>Backends</a:t>
            </a:r>
            <a:r>
              <a:rPr lang="en-US" dirty="0" smtClean="0">
                <a:solidFill>
                  <a:srgbClr val="00188F"/>
                </a:solidFill>
              </a:rPr>
              <a:t> in Azure</a:t>
            </a:r>
            <a:endParaRPr lang="en-US" dirty="0">
              <a:solidFill>
                <a:srgbClr val="00188F"/>
              </a:solidFill>
            </a:endParaRPr>
          </a:p>
        </p:txBody>
      </p:sp>
    </p:spTree>
    <p:extLst>
      <p:ext uri="{BB962C8B-B14F-4D97-AF65-F5344CB8AC3E}">
        <p14:creationId xmlns:p14="http://schemas.microsoft.com/office/powerpoint/2010/main" val="1775026095"/>
      </p:ext>
    </p:extLst>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10057324" y="492842"/>
            <a:ext cx="1746259" cy="567690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3">
            <a:biLevel thresh="25000"/>
          </a:blip>
          <a:stretch>
            <a:fillRect/>
          </a:stretch>
        </p:blipFill>
        <p:spPr>
          <a:xfrm>
            <a:off x="10522083" y="3832128"/>
            <a:ext cx="765000" cy="759999"/>
          </a:xfrm>
          <a:prstGeom prst="rect">
            <a:avLst/>
          </a:prstGeom>
        </p:spPr>
      </p:pic>
      <p:pic>
        <p:nvPicPr>
          <p:cNvPr id="10" name="Picture 9"/>
          <p:cNvPicPr>
            <a:picLocks noChangeAspect="1"/>
          </p:cNvPicPr>
          <p:nvPr/>
        </p:nvPicPr>
        <p:blipFill>
          <a:blip r:embed="rId4">
            <a:biLevel thresh="25000"/>
          </a:blip>
          <a:stretch>
            <a:fillRect/>
          </a:stretch>
        </p:blipFill>
        <p:spPr>
          <a:xfrm>
            <a:off x="10465827" y="2587091"/>
            <a:ext cx="860625" cy="722001"/>
          </a:xfrm>
          <a:prstGeom prst="rect">
            <a:avLst/>
          </a:prstGeom>
        </p:spPr>
      </p:pic>
      <p:pic>
        <p:nvPicPr>
          <p:cNvPr id="12" name="Picture 11"/>
          <p:cNvPicPr>
            <a:picLocks noChangeAspect="1"/>
          </p:cNvPicPr>
          <p:nvPr/>
        </p:nvPicPr>
        <p:blipFill>
          <a:blip r:embed="rId5">
            <a:biLevel thresh="25000"/>
          </a:blip>
          <a:stretch>
            <a:fillRect/>
          </a:stretch>
        </p:blipFill>
        <p:spPr>
          <a:xfrm>
            <a:off x="10627270" y="5047411"/>
            <a:ext cx="554625" cy="893001"/>
          </a:xfrm>
          <a:prstGeom prst="rect">
            <a:avLst/>
          </a:prstGeom>
        </p:spPr>
      </p:pic>
      <p:pic>
        <p:nvPicPr>
          <p:cNvPr id="13" name="Picture 12"/>
          <p:cNvPicPr>
            <a:picLocks noChangeAspect="1"/>
          </p:cNvPicPr>
          <p:nvPr/>
        </p:nvPicPr>
        <p:blipFill>
          <a:blip r:embed="rId6">
            <a:biLevel thresh="25000"/>
          </a:blip>
          <a:stretch>
            <a:fillRect/>
          </a:stretch>
        </p:blipFill>
        <p:spPr>
          <a:xfrm>
            <a:off x="10547953" y="1537764"/>
            <a:ext cx="765000" cy="702999"/>
          </a:xfrm>
          <a:prstGeom prst="rect">
            <a:avLst/>
          </a:prstGeom>
        </p:spPr>
      </p:pic>
      <p:sp>
        <p:nvSpPr>
          <p:cNvPr id="11" name="Rectangle 10"/>
          <p:cNvSpPr/>
          <p:nvPr/>
        </p:nvSpPr>
        <p:spPr bwMode="auto">
          <a:xfrm>
            <a:off x="632494" y="492842"/>
            <a:ext cx="1746259" cy="5676899"/>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900591" y="1438017"/>
            <a:ext cx="1206059" cy="1313641"/>
            <a:chOff x="7811077" y="4343400"/>
            <a:chExt cx="1230243" cy="1339982"/>
          </a:xfrm>
        </p:grpSpPr>
        <p:sp>
          <p:nvSpPr>
            <p:cNvPr id="15" name="Freeform 80"/>
            <p:cNvSpPr>
              <a:spLocks noEditPoints="1"/>
            </p:cNvSpPr>
            <p:nvPr/>
          </p:nvSpPr>
          <p:spPr bwMode="auto">
            <a:xfrm>
              <a:off x="7972447" y="4343400"/>
              <a:ext cx="869811" cy="91440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BFBFB"/>
            </a:solidFill>
            <a:ln>
              <a:noFill/>
            </a:ln>
          </p:spPr>
          <p:txBody>
            <a:bodyPr vert="horz" wrap="square" lIns="91427" tIns="45713" rIns="91427" bIns="45713" numCol="1" anchor="t" anchorCtr="0" compatLnSpc="1">
              <a:prstTxWarp prst="textNoShape">
                <a:avLst/>
              </a:prstTxWarp>
            </a:bodyPr>
            <a:lstStyle/>
            <a:p>
              <a:pPr defTabSz="914133"/>
              <a:endParaRPr lang="en-US" dirty="0">
                <a:solidFill>
                  <a:srgbClr val="000000"/>
                </a:solidFill>
              </a:endParaRPr>
            </a:p>
          </p:txBody>
        </p:sp>
        <p:sp>
          <p:nvSpPr>
            <p:cNvPr id="16" name="TextBox 15"/>
            <p:cNvSpPr txBox="1"/>
            <p:nvPr/>
          </p:nvSpPr>
          <p:spPr>
            <a:xfrm>
              <a:off x="7811077" y="5453191"/>
              <a:ext cx="1230243" cy="230191"/>
            </a:xfrm>
            <a:prstGeom prst="rect">
              <a:avLst/>
            </a:prstGeom>
            <a:noFill/>
          </p:spPr>
          <p:txBody>
            <a:bodyPr wrap="square" lIns="0" tIns="0" rIns="0" bIns="0" rtlCol="0">
              <a:spAutoFit/>
            </a:bodyPr>
            <a:lstStyle/>
            <a:p>
              <a:pPr algn="ctr" defTabSz="914224"/>
              <a:r>
                <a:rPr lang="en-US" sz="1467" dirty="0" smtClean="0">
                  <a:solidFill>
                    <a:prstClr val="white"/>
                  </a:solidFill>
                  <a:latin typeface="Segoe" pitchFamily="34" charset="0"/>
                </a:rPr>
                <a:t>Logic</a:t>
              </a:r>
              <a:endParaRPr lang="en-US" sz="1467" dirty="0">
                <a:solidFill>
                  <a:prstClr val="white"/>
                </a:solidFill>
                <a:latin typeface="Segoe" pitchFamily="34" charset="0"/>
              </a:endParaRPr>
            </a:p>
          </p:txBody>
        </p:sp>
      </p:grpSp>
      <p:sp>
        <p:nvSpPr>
          <p:cNvPr id="17" name="Freeform 23"/>
          <p:cNvSpPr>
            <a:spLocks noChangeAspect="1" noEditPoints="1"/>
          </p:cNvSpPr>
          <p:nvPr/>
        </p:nvSpPr>
        <p:spPr bwMode="black">
          <a:xfrm>
            <a:off x="2422294" y="2636556"/>
            <a:ext cx="1383892" cy="1389470"/>
          </a:xfrm>
          <a:custGeom>
            <a:avLst/>
            <a:gdLst>
              <a:gd name="T0" fmla="*/ 108 w 150"/>
              <a:gd name="T1" fmla="*/ 104 h 150"/>
              <a:gd name="T2" fmla="*/ 42 w 150"/>
              <a:gd name="T3" fmla="*/ 104 h 150"/>
              <a:gd name="T4" fmla="*/ 38 w 150"/>
              <a:gd name="T5" fmla="*/ 100 h 150"/>
              <a:gd name="T6" fmla="*/ 38 w 150"/>
              <a:gd name="T7" fmla="*/ 50 h 150"/>
              <a:gd name="T8" fmla="*/ 42 w 150"/>
              <a:gd name="T9" fmla="*/ 46 h 150"/>
              <a:gd name="T10" fmla="*/ 108 w 150"/>
              <a:gd name="T11" fmla="*/ 46 h 150"/>
              <a:gd name="T12" fmla="*/ 112 w 150"/>
              <a:gd name="T13" fmla="*/ 50 h 150"/>
              <a:gd name="T14" fmla="*/ 112 w 150"/>
              <a:gd name="T15" fmla="*/ 100 h 150"/>
              <a:gd name="T16" fmla="*/ 108 w 150"/>
              <a:gd name="T17" fmla="*/ 104 h 150"/>
              <a:gd name="T18" fmla="*/ 45 w 150"/>
              <a:gd name="T19" fmla="*/ 96 h 150"/>
              <a:gd name="T20" fmla="*/ 105 w 150"/>
              <a:gd name="T21" fmla="*/ 96 h 150"/>
              <a:gd name="T22" fmla="*/ 105 w 150"/>
              <a:gd name="T23" fmla="*/ 62 h 150"/>
              <a:gd name="T24" fmla="*/ 77 w 150"/>
              <a:gd name="T25" fmla="*/ 84 h 150"/>
              <a:gd name="T26" fmla="*/ 72 w 150"/>
              <a:gd name="T27" fmla="*/ 84 h 150"/>
              <a:gd name="T28" fmla="*/ 45 w 150"/>
              <a:gd name="T29" fmla="*/ 63 h 150"/>
              <a:gd name="T30" fmla="*/ 45 w 150"/>
              <a:gd name="T31" fmla="*/ 96 h 150"/>
              <a:gd name="T32" fmla="*/ 46 w 150"/>
              <a:gd name="T33" fmla="*/ 54 h 150"/>
              <a:gd name="T34" fmla="*/ 74 w 150"/>
              <a:gd name="T35" fmla="*/ 76 h 150"/>
              <a:gd name="T36" fmla="*/ 103 w 150"/>
              <a:gd name="T37" fmla="*/ 54 h 150"/>
              <a:gd name="T38" fmla="*/ 46 w 150"/>
              <a:gd name="T39" fmla="*/ 54 h 150"/>
              <a:gd name="T40" fmla="*/ 75 w 150"/>
              <a:gd name="T41" fmla="*/ 10 h 150"/>
              <a:gd name="T42" fmla="*/ 10 w 150"/>
              <a:gd name="T43" fmla="*/ 75 h 150"/>
              <a:gd name="T44" fmla="*/ 75 w 150"/>
              <a:gd name="T45" fmla="*/ 140 h 150"/>
              <a:gd name="T46" fmla="*/ 140 w 150"/>
              <a:gd name="T47" fmla="*/ 75 h 150"/>
              <a:gd name="T48" fmla="*/ 75 w 150"/>
              <a:gd name="T49" fmla="*/ 10 h 150"/>
              <a:gd name="T50" fmla="*/ 75 w 150"/>
              <a:gd name="T51" fmla="*/ 0 h 150"/>
              <a:gd name="T52" fmla="*/ 150 w 150"/>
              <a:gd name="T53" fmla="*/ 75 h 150"/>
              <a:gd name="T54" fmla="*/ 75 w 150"/>
              <a:gd name="T55" fmla="*/ 150 h 150"/>
              <a:gd name="T56" fmla="*/ 0 w 150"/>
              <a:gd name="T57" fmla="*/ 75 h 150"/>
              <a:gd name="T58" fmla="*/ 75 w 150"/>
              <a:gd name="T5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0" h="150">
                <a:moveTo>
                  <a:pt x="108" y="104"/>
                </a:moveTo>
                <a:cubicBezTo>
                  <a:pt x="42" y="104"/>
                  <a:pt x="42" y="104"/>
                  <a:pt x="42" y="104"/>
                </a:cubicBezTo>
                <a:cubicBezTo>
                  <a:pt x="39" y="104"/>
                  <a:pt x="38" y="102"/>
                  <a:pt x="38" y="100"/>
                </a:cubicBezTo>
                <a:cubicBezTo>
                  <a:pt x="38" y="50"/>
                  <a:pt x="38" y="50"/>
                  <a:pt x="38" y="50"/>
                </a:cubicBezTo>
                <a:cubicBezTo>
                  <a:pt x="38" y="48"/>
                  <a:pt x="39" y="46"/>
                  <a:pt x="42" y="46"/>
                </a:cubicBezTo>
                <a:cubicBezTo>
                  <a:pt x="108" y="46"/>
                  <a:pt x="108" y="46"/>
                  <a:pt x="108" y="46"/>
                </a:cubicBezTo>
                <a:cubicBezTo>
                  <a:pt x="111" y="46"/>
                  <a:pt x="112" y="48"/>
                  <a:pt x="112" y="50"/>
                </a:cubicBezTo>
                <a:cubicBezTo>
                  <a:pt x="112" y="100"/>
                  <a:pt x="112" y="100"/>
                  <a:pt x="112" y="100"/>
                </a:cubicBezTo>
                <a:cubicBezTo>
                  <a:pt x="112" y="102"/>
                  <a:pt x="111" y="104"/>
                  <a:pt x="108" y="104"/>
                </a:cubicBezTo>
                <a:close/>
                <a:moveTo>
                  <a:pt x="45" y="96"/>
                </a:moveTo>
                <a:cubicBezTo>
                  <a:pt x="105" y="96"/>
                  <a:pt x="105" y="96"/>
                  <a:pt x="105" y="96"/>
                </a:cubicBezTo>
                <a:cubicBezTo>
                  <a:pt x="105" y="62"/>
                  <a:pt x="105" y="62"/>
                  <a:pt x="105" y="62"/>
                </a:cubicBezTo>
                <a:cubicBezTo>
                  <a:pt x="77" y="84"/>
                  <a:pt x="77" y="84"/>
                  <a:pt x="77" y="84"/>
                </a:cubicBezTo>
                <a:cubicBezTo>
                  <a:pt x="75" y="85"/>
                  <a:pt x="73" y="85"/>
                  <a:pt x="72" y="84"/>
                </a:cubicBezTo>
                <a:cubicBezTo>
                  <a:pt x="45" y="63"/>
                  <a:pt x="45" y="63"/>
                  <a:pt x="45" y="63"/>
                </a:cubicBezTo>
                <a:lnTo>
                  <a:pt x="45" y="96"/>
                </a:lnTo>
                <a:close/>
                <a:moveTo>
                  <a:pt x="46" y="54"/>
                </a:moveTo>
                <a:cubicBezTo>
                  <a:pt x="74" y="76"/>
                  <a:pt x="74" y="76"/>
                  <a:pt x="74" y="76"/>
                </a:cubicBezTo>
                <a:cubicBezTo>
                  <a:pt x="103" y="54"/>
                  <a:pt x="103" y="54"/>
                  <a:pt x="103" y="54"/>
                </a:cubicBezTo>
                <a:lnTo>
                  <a:pt x="46" y="54"/>
                </a:lnTo>
                <a:close/>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rgbClr val="82BF36"/>
          </a:solidFill>
          <a:ln>
            <a:solidFill>
              <a:srgbClr val="7FBA00"/>
            </a:solidFill>
          </a:ln>
          <a:extLst/>
        </p:spPr>
        <p:txBody>
          <a:bodyPr vert="horz" wrap="square" lIns="91433" tIns="45716" rIns="91433" bIns="45716" numCol="1" anchor="t" anchorCtr="0" compatLnSpc="1">
            <a:prstTxWarp prst="textNoShape">
              <a:avLst/>
            </a:prstTxWarp>
          </a:bodyPr>
          <a:lstStyle/>
          <a:p>
            <a:pPr defTabSz="914133"/>
            <a:endParaRPr lang="en-US" sz="1765" dirty="0">
              <a:solidFill>
                <a:srgbClr val="000000"/>
              </a:solidFill>
            </a:endParaRPr>
          </a:p>
        </p:txBody>
      </p:sp>
      <p:sp>
        <p:nvSpPr>
          <p:cNvPr id="18" name="TextBox 17"/>
          <p:cNvSpPr txBox="1"/>
          <p:nvPr/>
        </p:nvSpPr>
        <p:spPr>
          <a:xfrm>
            <a:off x="628983" y="630549"/>
            <a:ext cx="1749277" cy="669761"/>
          </a:xfrm>
          <a:prstGeom prst="rect">
            <a:avLst/>
          </a:prstGeom>
          <a:noFill/>
        </p:spPr>
        <p:txBody>
          <a:bodyPr wrap="square" lIns="179285" tIns="143428" rIns="179285" bIns="143428" rtlCol="0">
            <a:spAutoFit/>
          </a:bodyPr>
          <a:lstStyle/>
          <a:p>
            <a:pPr algn="ctr" defTabSz="914133">
              <a:lnSpc>
                <a:spcPct val="90000"/>
              </a:lnSpc>
            </a:pPr>
            <a:r>
              <a:rPr lang="en-US" sz="1372" b="1" dirty="0" smtClean="0">
                <a:solidFill>
                  <a:srgbClr val="FFFFFF"/>
                </a:solidFill>
              </a:rPr>
              <a:t>On-Premises Backend</a:t>
            </a:r>
            <a:endParaRPr lang="en-US" sz="1372" b="1" dirty="0">
              <a:solidFill>
                <a:srgbClr val="FFFFFF"/>
              </a:solidFill>
            </a:endParaRPr>
          </a:p>
        </p:txBody>
      </p:sp>
      <p:sp>
        <p:nvSpPr>
          <p:cNvPr id="19" name="TextBox 18"/>
          <p:cNvSpPr txBox="1"/>
          <p:nvPr/>
        </p:nvSpPr>
        <p:spPr>
          <a:xfrm>
            <a:off x="10057324" y="630549"/>
            <a:ext cx="1757320" cy="669761"/>
          </a:xfrm>
          <a:prstGeom prst="rect">
            <a:avLst/>
          </a:prstGeom>
          <a:noFill/>
        </p:spPr>
        <p:txBody>
          <a:bodyPr wrap="square" lIns="179285" tIns="143428" rIns="179285" bIns="143428" rtlCol="0">
            <a:spAutoFit/>
          </a:bodyPr>
          <a:lstStyle/>
          <a:p>
            <a:pPr algn="ctr" defTabSz="914133">
              <a:lnSpc>
                <a:spcPct val="90000"/>
              </a:lnSpc>
            </a:pPr>
            <a:r>
              <a:rPr lang="en-US" sz="1372" b="1" dirty="0" smtClean="0">
                <a:solidFill>
                  <a:srgbClr val="FFFFFF"/>
                </a:solidFill>
              </a:rPr>
              <a:t>Windows Azure Backend</a:t>
            </a:r>
            <a:endParaRPr lang="en-US" sz="1372" b="1" dirty="0">
              <a:solidFill>
                <a:srgbClr val="FFFFFF"/>
              </a:solidFill>
            </a:endParaRPr>
          </a:p>
        </p:txBody>
      </p:sp>
      <p:sp>
        <p:nvSpPr>
          <p:cNvPr id="25" name="Freeform 99"/>
          <p:cNvSpPr>
            <a:spLocks/>
          </p:cNvSpPr>
          <p:nvPr/>
        </p:nvSpPr>
        <p:spPr bwMode="black">
          <a:xfrm>
            <a:off x="3806186" y="3084986"/>
            <a:ext cx="717146" cy="448212"/>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rgbClr val="82BF36"/>
          </a:solidFill>
          <a:ln>
            <a:solidFill>
              <a:srgbClr val="82BF36"/>
            </a:solidFill>
          </a:ln>
          <a:extLst/>
        </p:spPr>
        <p:txBody>
          <a:bodyPr vert="horz" wrap="square" lIns="91433" tIns="45716" rIns="91433" bIns="45716" numCol="1" anchor="t" anchorCtr="0" compatLnSpc="1">
            <a:prstTxWarp prst="textNoShape">
              <a:avLst/>
            </a:prstTxWarp>
          </a:bodyPr>
          <a:lstStyle/>
          <a:p>
            <a:pPr defTabSz="914133"/>
            <a:endParaRPr lang="en-US" sz="1765" dirty="0">
              <a:solidFill>
                <a:srgbClr val="000000"/>
              </a:solidFill>
            </a:endParaRPr>
          </a:p>
        </p:txBody>
      </p:sp>
      <p:pic>
        <p:nvPicPr>
          <p:cNvPr id="30" name="Picture 29"/>
          <p:cNvPicPr>
            <a:picLocks noChangeAspect="1"/>
          </p:cNvPicPr>
          <p:nvPr/>
        </p:nvPicPr>
        <p:blipFill>
          <a:blip r:embed="rId7">
            <a:lum bright="-40000" contrast="-20000"/>
          </a:blip>
          <a:stretch>
            <a:fillRect/>
          </a:stretch>
        </p:blipFill>
        <p:spPr>
          <a:xfrm>
            <a:off x="5666274" y="2688071"/>
            <a:ext cx="1328979" cy="1286440"/>
          </a:xfrm>
          <a:prstGeom prst="rect">
            <a:avLst/>
          </a:prstGeom>
        </p:spPr>
      </p:pic>
      <p:sp>
        <p:nvSpPr>
          <p:cNvPr id="35" name="Freeform 23"/>
          <p:cNvSpPr>
            <a:spLocks noChangeAspect="1" noEditPoints="1"/>
          </p:cNvSpPr>
          <p:nvPr/>
        </p:nvSpPr>
        <p:spPr bwMode="black">
          <a:xfrm>
            <a:off x="8662371" y="2614357"/>
            <a:ext cx="1383892" cy="1389470"/>
          </a:xfrm>
          <a:custGeom>
            <a:avLst/>
            <a:gdLst>
              <a:gd name="T0" fmla="*/ 108 w 150"/>
              <a:gd name="T1" fmla="*/ 104 h 150"/>
              <a:gd name="T2" fmla="*/ 42 w 150"/>
              <a:gd name="T3" fmla="*/ 104 h 150"/>
              <a:gd name="T4" fmla="*/ 38 w 150"/>
              <a:gd name="T5" fmla="*/ 100 h 150"/>
              <a:gd name="T6" fmla="*/ 38 w 150"/>
              <a:gd name="T7" fmla="*/ 50 h 150"/>
              <a:gd name="T8" fmla="*/ 42 w 150"/>
              <a:gd name="T9" fmla="*/ 46 h 150"/>
              <a:gd name="T10" fmla="*/ 108 w 150"/>
              <a:gd name="T11" fmla="*/ 46 h 150"/>
              <a:gd name="T12" fmla="*/ 112 w 150"/>
              <a:gd name="T13" fmla="*/ 50 h 150"/>
              <a:gd name="T14" fmla="*/ 112 w 150"/>
              <a:gd name="T15" fmla="*/ 100 h 150"/>
              <a:gd name="T16" fmla="*/ 108 w 150"/>
              <a:gd name="T17" fmla="*/ 104 h 150"/>
              <a:gd name="T18" fmla="*/ 45 w 150"/>
              <a:gd name="T19" fmla="*/ 96 h 150"/>
              <a:gd name="T20" fmla="*/ 105 w 150"/>
              <a:gd name="T21" fmla="*/ 96 h 150"/>
              <a:gd name="T22" fmla="*/ 105 w 150"/>
              <a:gd name="T23" fmla="*/ 62 h 150"/>
              <a:gd name="T24" fmla="*/ 77 w 150"/>
              <a:gd name="T25" fmla="*/ 84 h 150"/>
              <a:gd name="T26" fmla="*/ 72 w 150"/>
              <a:gd name="T27" fmla="*/ 84 h 150"/>
              <a:gd name="T28" fmla="*/ 45 w 150"/>
              <a:gd name="T29" fmla="*/ 63 h 150"/>
              <a:gd name="T30" fmla="*/ 45 w 150"/>
              <a:gd name="T31" fmla="*/ 96 h 150"/>
              <a:gd name="T32" fmla="*/ 46 w 150"/>
              <a:gd name="T33" fmla="*/ 54 h 150"/>
              <a:gd name="T34" fmla="*/ 74 w 150"/>
              <a:gd name="T35" fmla="*/ 76 h 150"/>
              <a:gd name="T36" fmla="*/ 103 w 150"/>
              <a:gd name="T37" fmla="*/ 54 h 150"/>
              <a:gd name="T38" fmla="*/ 46 w 150"/>
              <a:gd name="T39" fmla="*/ 54 h 150"/>
              <a:gd name="T40" fmla="*/ 75 w 150"/>
              <a:gd name="T41" fmla="*/ 10 h 150"/>
              <a:gd name="T42" fmla="*/ 10 w 150"/>
              <a:gd name="T43" fmla="*/ 75 h 150"/>
              <a:gd name="T44" fmla="*/ 75 w 150"/>
              <a:gd name="T45" fmla="*/ 140 h 150"/>
              <a:gd name="T46" fmla="*/ 140 w 150"/>
              <a:gd name="T47" fmla="*/ 75 h 150"/>
              <a:gd name="T48" fmla="*/ 75 w 150"/>
              <a:gd name="T49" fmla="*/ 10 h 150"/>
              <a:gd name="T50" fmla="*/ 75 w 150"/>
              <a:gd name="T51" fmla="*/ 0 h 150"/>
              <a:gd name="T52" fmla="*/ 150 w 150"/>
              <a:gd name="T53" fmla="*/ 75 h 150"/>
              <a:gd name="T54" fmla="*/ 75 w 150"/>
              <a:gd name="T55" fmla="*/ 150 h 150"/>
              <a:gd name="T56" fmla="*/ 0 w 150"/>
              <a:gd name="T57" fmla="*/ 75 h 150"/>
              <a:gd name="T58" fmla="*/ 75 w 150"/>
              <a:gd name="T5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0" h="150">
                <a:moveTo>
                  <a:pt x="108" y="104"/>
                </a:moveTo>
                <a:cubicBezTo>
                  <a:pt x="42" y="104"/>
                  <a:pt x="42" y="104"/>
                  <a:pt x="42" y="104"/>
                </a:cubicBezTo>
                <a:cubicBezTo>
                  <a:pt x="39" y="104"/>
                  <a:pt x="38" y="102"/>
                  <a:pt x="38" y="100"/>
                </a:cubicBezTo>
                <a:cubicBezTo>
                  <a:pt x="38" y="50"/>
                  <a:pt x="38" y="50"/>
                  <a:pt x="38" y="50"/>
                </a:cubicBezTo>
                <a:cubicBezTo>
                  <a:pt x="38" y="48"/>
                  <a:pt x="39" y="46"/>
                  <a:pt x="42" y="46"/>
                </a:cubicBezTo>
                <a:cubicBezTo>
                  <a:pt x="108" y="46"/>
                  <a:pt x="108" y="46"/>
                  <a:pt x="108" y="46"/>
                </a:cubicBezTo>
                <a:cubicBezTo>
                  <a:pt x="111" y="46"/>
                  <a:pt x="112" y="48"/>
                  <a:pt x="112" y="50"/>
                </a:cubicBezTo>
                <a:cubicBezTo>
                  <a:pt x="112" y="100"/>
                  <a:pt x="112" y="100"/>
                  <a:pt x="112" y="100"/>
                </a:cubicBezTo>
                <a:cubicBezTo>
                  <a:pt x="112" y="102"/>
                  <a:pt x="111" y="104"/>
                  <a:pt x="108" y="104"/>
                </a:cubicBezTo>
                <a:close/>
                <a:moveTo>
                  <a:pt x="45" y="96"/>
                </a:moveTo>
                <a:cubicBezTo>
                  <a:pt x="105" y="96"/>
                  <a:pt x="105" y="96"/>
                  <a:pt x="105" y="96"/>
                </a:cubicBezTo>
                <a:cubicBezTo>
                  <a:pt x="105" y="62"/>
                  <a:pt x="105" y="62"/>
                  <a:pt x="105" y="62"/>
                </a:cubicBezTo>
                <a:cubicBezTo>
                  <a:pt x="77" y="84"/>
                  <a:pt x="77" y="84"/>
                  <a:pt x="77" y="84"/>
                </a:cubicBezTo>
                <a:cubicBezTo>
                  <a:pt x="75" y="85"/>
                  <a:pt x="73" y="85"/>
                  <a:pt x="72" y="84"/>
                </a:cubicBezTo>
                <a:cubicBezTo>
                  <a:pt x="45" y="63"/>
                  <a:pt x="45" y="63"/>
                  <a:pt x="45" y="63"/>
                </a:cubicBezTo>
                <a:lnTo>
                  <a:pt x="45" y="96"/>
                </a:lnTo>
                <a:close/>
                <a:moveTo>
                  <a:pt x="46" y="54"/>
                </a:moveTo>
                <a:cubicBezTo>
                  <a:pt x="74" y="76"/>
                  <a:pt x="74" y="76"/>
                  <a:pt x="74" y="76"/>
                </a:cubicBezTo>
                <a:cubicBezTo>
                  <a:pt x="103" y="54"/>
                  <a:pt x="103" y="54"/>
                  <a:pt x="103" y="54"/>
                </a:cubicBezTo>
                <a:lnTo>
                  <a:pt x="46" y="54"/>
                </a:lnTo>
                <a:close/>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rgbClr val="86C400"/>
          </a:solidFill>
          <a:ln>
            <a:solidFill>
              <a:srgbClr val="86C400"/>
            </a:solidFill>
          </a:ln>
          <a:extLst/>
        </p:spPr>
        <p:txBody>
          <a:bodyPr vert="horz" wrap="square" lIns="91433" tIns="45716" rIns="91433" bIns="45716" numCol="1" anchor="t" anchorCtr="0" compatLnSpc="1">
            <a:prstTxWarp prst="textNoShape">
              <a:avLst/>
            </a:prstTxWarp>
          </a:bodyPr>
          <a:lstStyle/>
          <a:p>
            <a:pPr defTabSz="914133"/>
            <a:endParaRPr lang="en-US" sz="1765" dirty="0">
              <a:solidFill>
                <a:srgbClr val="000000"/>
              </a:solidFill>
            </a:endParaRPr>
          </a:p>
        </p:txBody>
      </p:sp>
      <p:sp>
        <p:nvSpPr>
          <p:cNvPr id="36" name="Freeform 99"/>
          <p:cNvSpPr>
            <a:spLocks/>
          </p:cNvSpPr>
          <p:nvPr/>
        </p:nvSpPr>
        <p:spPr bwMode="black">
          <a:xfrm rot="10800000">
            <a:off x="7959269" y="3084986"/>
            <a:ext cx="717146" cy="448212"/>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rgbClr val="86C400"/>
          </a:solidFill>
          <a:ln>
            <a:solidFill>
              <a:srgbClr val="7FBA00"/>
            </a:solidFill>
          </a:ln>
          <a:extLst/>
        </p:spPr>
        <p:txBody>
          <a:bodyPr vert="horz" wrap="square" lIns="91433" tIns="45716" rIns="91433" bIns="45716" numCol="1" anchor="t" anchorCtr="0" compatLnSpc="1">
            <a:prstTxWarp prst="textNoShape">
              <a:avLst/>
            </a:prstTxWarp>
          </a:bodyPr>
          <a:lstStyle/>
          <a:p>
            <a:pPr defTabSz="914133"/>
            <a:endParaRPr lang="en-US" sz="1765" dirty="0">
              <a:solidFill>
                <a:srgbClr val="000000"/>
              </a:solidFill>
            </a:endParaRPr>
          </a:p>
        </p:txBody>
      </p:sp>
      <p:pic>
        <p:nvPicPr>
          <p:cNvPr id="46" name="Picture 45"/>
          <p:cNvPicPr>
            <a:picLocks noChangeAspect="1"/>
          </p:cNvPicPr>
          <p:nvPr/>
        </p:nvPicPr>
        <p:blipFill>
          <a:blip r:embed="rId8">
            <a:biLevel thresh="25000"/>
          </a:blip>
          <a:stretch>
            <a:fillRect/>
          </a:stretch>
        </p:blipFill>
        <p:spPr>
          <a:xfrm>
            <a:off x="663644" y="4823189"/>
            <a:ext cx="671841" cy="667449"/>
          </a:xfrm>
          <a:prstGeom prst="rect">
            <a:avLst/>
          </a:prstGeom>
        </p:spPr>
      </p:pic>
      <p:pic>
        <p:nvPicPr>
          <p:cNvPr id="48" name="Picture 47"/>
          <p:cNvPicPr>
            <a:picLocks noChangeAspect="1"/>
          </p:cNvPicPr>
          <p:nvPr/>
        </p:nvPicPr>
        <p:blipFill>
          <a:blip r:embed="rId9">
            <a:biLevel thresh="25000"/>
          </a:blip>
          <a:stretch>
            <a:fillRect/>
          </a:stretch>
        </p:blipFill>
        <p:spPr>
          <a:xfrm>
            <a:off x="1335485" y="4768093"/>
            <a:ext cx="337483" cy="353904"/>
          </a:xfrm>
          <a:prstGeom prst="rect">
            <a:avLst/>
          </a:prstGeom>
        </p:spPr>
      </p:pic>
      <p:pic>
        <p:nvPicPr>
          <p:cNvPr id="49" name="Picture 48"/>
          <p:cNvPicPr>
            <a:picLocks noChangeAspect="1"/>
          </p:cNvPicPr>
          <p:nvPr/>
        </p:nvPicPr>
        <p:blipFill>
          <a:blip r:embed="rId9">
            <a:biLevel thresh="25000"/>
          </a:blip>
          <a:stretch>
            <a:fillRect/>
          </a:stretch>
        </p:blipFill>
        <p:spPr>
          <a:xfrm>
            <a:off x="1484889" y="5121998"/>
            <a:ext cx="337483" cy="353904"/>
          </a:xfrm>
          <a:prstGeom prst="rect">
            <a:avLst/>
          </a:prstGeom>
        </p:spPr>
      </p:pic>
      <p:pic>
        <p:nvPicPr>
          <p:cNvPr id="50" name="Picture 49"/>
          <p:cNvPicPr>
            <a:picLocks noChangeAspect="1"/>
          </p:cNvPicPr>
          <p:nvPr/>
        </p:nvPicPr>
        <p:blipFill>
          <a:blip r:embed="rId9">
            <a:biLevel thresh="25000"/>
          </a:blip>
          <a:stretch>
            <a:fillRect/>
          </a:stretch>
        </p:blipFill>
        <p:spPr>
          <a:xfrm>
            <a:off x="1708995" y="4768093"/>
            <a:ext cx="337483" cy="353904"/>
          </a:xfrm>
          <a:prstGeom prst="rect">
            <a:avLst/>
          </a:prstGeom>
        </p:spPr>
      </p:pic>
      <p:pic>
        <p:nvPicPr>
          <p:cNvPr id="51" name="Picture 50"/>
          <p:cNvPicPr>
            <a:picLocks noChangeAspect="1"/>
          </p:cNvPicPr>
          <p:nvPr/>
        </p:nvPicPr>
        <p:blipFill>
          <a:blip r:embed="rId9">
            <a:biLevel thresh="25000"/>
          </a:blip>
          <a:stretch>
            <a:fillRect/>
          </a:stretch>
        </p:blipFill>
        <p:spPr>
          <a:xfrm>
            <a:off x="1894427" y="5121998"/>
            <a:ext cx="337483" cy="353904"/>
          </a:xfrm>
          <a:prstGeom prst="rect">
            <a:avLst/>
          </a:prstGeom>
        </p:spPr>
      </p:pic>
      <p:pic>
        <p:nvPicPr>
          <p:cNvPr id="53" name="Picture 52"/>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1579006" y="3169214"/>
            <a:ext cx="571650" cy="428738"/>
          </a:xfrm>
          <a:prstGeom prst="rect">
            <a:avLst/>
          </a:prstGeom>
        </p:spPr>
      </p:pic>
      <p:pic>
        <p:nvPicPr>
          <p:cNvPr id="54" name="Picture 53"/>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1392446" y="3547933"/>
            <a:ext cx="571650" cy="428738"/>
          </a:xfrm>
          <a:prstGeom prst="rect">
            <a:avLst/>
          </a:prstGeom>
        </p:spPr>
      </p:pic>
      <p:sp>
        <p:nvSpPr>
          <p:cNvPr id="2" name="TextBox 1"/>
          <p:cNvSpPr txBox="1"/>
          <p:nvPr/>
        </p:nvSpPr>
        <p:spPr>
          <a:xfrm>
            <a:off x="1058789" y="4024685"/>
            <a:ext cx="914400" cy="369332"/>
          </a:xfrm>
          <a:prstGeom prst="rect">
            <a:avLst/>
          </a:prstGeom>
          <a:noFill/>
        </p:spPr>
        <p:txBody>
          <a:bodyPr wrap="square" rtlCol="0">
            <a:spAutoFit/>
          </a:bodyPr>
          <a:lstStyle/>
          <a:p>
            <a:pPr algn="ctr"/>
            <a:r>
              <a:rPr lang="en-US" dirty="0" smtClean="0">
                <a:solidFill>
                  <a:schemeClr val="bg1"/>
                </a:solidFill>
              </a:rPr>
              <a:t>Data</a:t>
            </a:r>
            <a:endParaRPr lang="en-US" dirty="0">
              <a:solidFill>
                <a:schemeClr val="bg1"/>
              </a:solidFill>
            </a:endParaRPr>
          </a:p>
        </p:txBody>
      </p:sp>
      <p:pic>
        <p:nvPicPr>
          <p:cNvPr id="55" name="Picture 54"/>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941630" y="3547933"/>
            <a:ext cx="571650" cy="428738"/>
          </a:xfrm>
          <a:prstGeom prst="rect">
            <a:avLst/>
          </a:prstGeom>
        </p:spPr>
      </p:pic>
      <p:sp>
        <p:nvSpPr>
          <p:cNvPr id="56" name="TextBox 55"/>
          <p:cNvSpPr txBox="1"/>
          <p:nvPr/>
        </p:nvSpPr>
        <p:spPr>
          <a:xfrm>
            <a:off x="991913" y="5551788"/>
            <a:ext cx="1042733" cy="369332"/>
          </a:xfrm>
          <a:prstGeom prst="rect">
            <a:avLst/>
          </a:prstGeom>
          <a:noFill/>
        </p:spPr>
        <p:txBody>
          <a:bodyPr wrap="square" rtlCol="0">
            <a:spAutoFit/>
          </a:bodyPr>
          <a:lstStyle/>
          <a:p>
            <a:pPr algn="ctr"/>
            <a:r>
              <a:rPr lang="en-US" dirty="0" smtClean="0">
                <a:solidFill>
                  <a:schemeClr val="bg1"/>
                </a:solidFill>
              </a:rPr>
              <a:t>Identity</a:t>
            </a:r>
            <a:endParaRPr lang="en-US" dirty="0">
              <a:solidFill>
                <a:schemeClr val="bg1"/>
              </a:solidFill>
            </a:endParaRPr>
          </a:p>
        </p:txBody>
      </p:sp>
      <p:pic>
        <p:nvPicPr>
          <p:cNvPr id="29" name="Picture 28"/>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1178956" y="3150164"/>
            <a:ext cx="571650" cy="428738"/>
          </a:xfrm>
          <a:prstGeom prst="rect">
            <a:avLst/>
          </a:prstGeom>
        </p:spPr>
      </p:pic>
      <p:sp>
        <p:nvSpPr>
          <p:cNvPr id="32" name="Title 1"/>
          <p:cNvSpPr>
            <a:spLocks noGrp="1"/>
          </p:cNvSpPr>
          <p:nvPr>
            <p:ph type="title"/>
          </p:nvPr>
        </p:nvSpPr>
        <p:spPr>
          <a:xfrm>
            <a:off x="2389321" y="506606"/>
            <a:ext cx="7623969" cy="1063487"/>
          </a:xfrm>
        </p:spPr>
        <p:txBody>
          <a:bodyPr/>
          <a:lstStyle/>
          <a:p>
            <a:pPr lvl="0" algn="ctr"/>
            <a:r>
              <a:rPr lang="en-US" dirty="0" smtClean="0"/>
              <a:t>Hooks into any app backend</a:t>
            </a:r>
            <a:endParaRPr lang="en-US" dirty="0"/>
          </a:p>
        </p:txBody>
      </p:sp>
    </p:spTree>
    <p:extLst>
      <p:ext uri="{BB962C8B-B14F-4D97-AF65-F5344CB8AC3E}">
        <p14:creationId xmlns:p14="http://schemas.microsoft.com/office/powerpoint/2010/main" val="93050831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F497D"/>
                </a:solidFill>
              </a:rPr>
              <a:t>Mobile Push Notifications</a:t>
            </a:r>
            <a:endParaRPr lang="en-US" dirty="0">
              <a:solidFill>
                <a:srgbClr val="1F497D"/>
              </a:solidFill>
            </a:endParaRPr>
          </a:p>
        </p:txBody>
      </p:sp>
      <p:sp>
        <p:nvSpPr>
          <p:cNvPr id="4" name="Text Placeholder 5"/>
          <p:cNvSpPr txBox="1">
            <a:spLocks/>
          </p:cNvSpPr>
          <p:nvPr/>
        </p:nvSpPr>
        <p:spPr>
          <a:xfrm>
            <a:off x="269241" y="1613537"/>
            <a:ext cx="5378548" cy="431778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lumMod val="75000"/>
                    <a:lumOff val="25000"/>
                  </a:schemeClr>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45" dirty="0" smtClean="0"/>
              <a:t>Essential in consumer and enterprise apps</a:t>
            </a:r>
          </a:p>
          <a:p>
            <a:r>
              <a:rPr lang="en-US" sz="2745" dirty="0" smtClean="0"/>
              <a:t>For consumer apps:</a:t>
            </a:r>
          </a:p>
          <a:p>
            <a:pPr marL="457112" lvl="1" indent="0">
              <a:buNone/>
            </a:pPr>
            <a:r>
              <a:rPr lang="en-US" sz="1568" dirty="0" smtClean="0"/>
              <a:t>Richer than SMS, 10000s times cheaper</a:t>
            </a:r>
          </a:p>
          <a:p>
            <a:r>
              <a:rPr lang="en-US" sz="2745" dirty="0" smtClean="0"/>
              <a:t>For enterprise apps:</a:t>
            </a:r>
          </a:p>
          <a:p>
            <a:pPr marL="457112" lvl="1" indent="0">
              <a:buNone/>
            </a:pPr>
            <a:r>
              <a:rPr lang="en-US" sz="1568" dirty="0" smtClean="0"/>
              <a:t>Keep users up to date with the business</a:t>
            </a:r>
          </a:p>
          <a:p>
            <a:r>
              <a:rPr lang="en-US" sz="2745" dirty="0" smtClean="0"/>
              <a:t>Not only for alerts/toasts/tiles</a:t>
            </a:r>
          </a:p>
          <a:p>
            <a:pPr marL="457112" lvl="1" indent="0">
              <a:buNone/>
            </a:pPr>
            <a:r>
              <a:rPr lang="en-US" sz="1568" dirty="0" smtClean="0"/>
              <a:t>‘push to sync’ notifications</a:t>
            </a:r>
          </a:p>
          <a:p>
            <a:pPr marL="342834" indent="-342834"/>
            <a:endParaRPr lang="en-US" dirty="0"/>
          </a:p>
        </p:txBody>
      </p:sp>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0" r="100000">
                        <a14:foregroundMark x1="29919" y1="1890" x2="30484" y2="96802"/>
                        <a14:foregroundMark x1="69758" y1="1599" x2="69758" y2="97384"/>
                        <a14:foregroundMark x1="24516" y1="14099" x2="27177" y2="97093"/>
                        <a14:foregroundMark x1="15323" y1="13808" x2="24516" y2="97093"/>
                        <a14:foregroundMark x1="9113" y1="14390" x2="21048" y2="97674"/>
                        <a14:foregroundMark x1="4355" y1="57267" x2="15323" y2="97093"/>
                        <a14:foregroundMark x1="1935" y1="77907" x2="2823" y2="97384"/>
                        <a14:foregroundMark x1="72823" y1="3488" x2="72177" y2="83285"/>
                        <a14:foregroundMark x1="75081" y1="3779" x2="75484" y2="96512"/>
                        <a14:foregroundMark x1="78548" y1="3488" x2="78387" y2="96802"/>
                        <a14:foregroundMark x1="84113" y1="6541" x2="82419" y2="93023"/>
                        <a14:foregroundMark x1="87581" y1="5378" x2="84516" y2="97093"/>
                        <a14:foregroundMark x1="3710" y1="20640" x2="6129" y2="42006"/>
                        <a14:backgroundMark x1="32903" y1="14099" x2="33065" y2="92006"/>
                        <a14:backgroundMark x1="67258" y1="10029" x2="67500" y2="90552"/>
                      </a14:backgroundRemoval>
                    </a14:imgEffect>
                  </a14:imgLayer>
                </a14:imgProps>
              </a:ext>
            </a:extLst>
          </a:blip>
          <a:srcRect t="-432" r="68851"/>
          <a:stretch/>
        </p:blipFill>
        <p:spPr>
          <a:xfrm>
            <a:off x="6444294" y="1485373"/>
            <a:ext cx="1606421" cy="2873763"/>
          </a:xfrm>
          <a:prstGeom prst="rect">
            <a:avLst/>
          </a:prstGeom>
        </p:spPr>
      </p:pic>
      <p:pic>
        <p:nvPicPr>
          <p:cNvPr id="6" name="Picture 2" descr="Jumping Ship from iPhone to Android: A Switcher's Guid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23261" y="2181106"/>
            <a:ext cx="1720724" cy="28687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6"/>
          <a:srcRect l="788" t="600" r="899" b="762"/>
          <a:stretch/>
        </p:blipFill>
        <p:spPr>
          <a:xfrm>
            <a:off x="9085540" y="2994878"/>
            <a:ext cx="1612315" cy="2873763"/>
          </a:xfrm>
          <a:prstGeom prst="rect">
            <a:avLst/>
          </a:prstGeom>
        </p:spPr>
      </p:pic>
    </p:spTree>
    <p:extLst>
      <p:ext uri="{BB962C8B-B14F-4D97-AF65-F5344CB8AC3E}">
        <p14:creationId xmlns:p14="http://schemas.microsoft.com/office/powerpoint/2010/main" val="429047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56196" y="3980590"/>
            <a:ext cx="11778018" cy="1033534"/>
          </a:xfrm>
          <a:prstGeom prst="rect">
            <a:avLst/>
          </a:prstGeom>
          <a:solidFill>
            <a:srgbClr val="86C400"/>
          </a:solidFill>
          <a:ln>
            <a:solidFill>
              <a:srgbClr val="82BF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BA00"/>
              </a:solidFill>
            </a:endParaRPr>
          </a:p>
        </p:txBody>
      </p:sp>
      <p:sp>
        <p:nvSpPr>
          <p:cNvPr id="24" name="Rectangle 23"/>
          <p:cNvSpPr/>
          <p:nvPr/>
        </p:nvSpPr>
        <p:spPr>
          <a:xfrm>
            <a:off x="356196" y="1729374"/>
            <a:ext cx="11778018" cy="1033534"/>
          </a:xfrm>
          <a:prstGeom prst="rect">
            <a:avLst/>
          </a:prstGeom>
          <a:solidFill>
            <a:srgbClr val="82BF36"/>
          </a:solidFill>
          <a:ln>
            <a:solidFill>
              <a:srgbClr val="86C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Content Placeholder 2"/>
          <p:cNvSpPr>
            <a:spLocks noGrp="1"/>
          </p:cNvSpPr>
          <p:nvPr>
            <p:ph idx="4294967295"/>
          </p:nvPr>
        </p:nvSpPr>
        <p:spPr>
          <a:xfrm>
            <a:off x="1310184" y="1923116"/>
            <a:ext cx="4394579" cy="893500"/>
          </a:xfrm>
          <a:prstGeom prst="rect">
            <a:avLst/>
          </a:prstGeom>
        </p:spPr>
        <p:txBody>
          <a:bodyPr>
            <a:normAutofit/>
          </a:bodyPr>
          <a:lstStyle/>
          <a:p>
            <a:pPr marL="0" indent="0">
              <a:buNone/>
            </a:pPr>
            <a:r>
              <a:rPr lang="en-US" sz="3100" dirty="0" smtClean="0">
                <a:solidFill>
                  <a:schemeClr val="bg1"/>
                </a:solidFill>
              </a:rPr>
              <a:t>Virtual Machines</a:t>
            </a:r>
          </a:p>
        </p:txBody>
      </p:sp>
      <p:sp>
        <p:nvSpPr>
          <p:cNvPr id="5" name="Content Placeholder 2"/>
          <p:cNvSpPr txBox="1">
            <a:spLocks/>
          </p:cNvSpPr>
          <p:nvPr/>
        </p:nvSpPr>
        <p:spPr>
          <a:xfrm>
            <a:off x="5704763" y="921094"/>
            <a:ext cx="6473588" cy="8514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100" dirty="0" smtClean="0">
                <a:solidFill>
                  <a:schemeClr val="tx2"/>
                </a:solidFill>
              </a:rPr>
              <a:t>Major Media Publisher</a:t>
            </a:r>
            <a:endParaRPr lang="en-US" sz="3100" dirty="0">
              <a:solidFill>
                <a:schemeClr val="tx2"/>
              </a:solidFill>
            </a:endParaRPr>
          </a:p>
        </p:txBody>
      </p:sp>
      <p:sp>
        <p:nvSpPr>
          <p:cNvPr id="7" name="Content Placeholder 2"/>
          <p:cNvSpPr txBox="1">
            <a:spLocks/>
          </p:cNvSpPr>
          <p:nvPr/>
        </p:nvSpPr>
        <p:spPr>
          <a:xfrm>
            <a:off x="1310184" y="3137186"/>
            <a:ext cx="4394580" cy="49401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100" dirty="0" smtClean="0">
                <a:solidFill>
                  <a:schemeClr val="tx2"/>
                </a:solidFill>
              </a:rPr>
              <a:t>Cloud Services</a:t>
            </a:r>
          </a:p>
        </p:txBody>
      </p:sp>
      <p:sp>
        <p:nvSpPr>
          <p:cNvPr id="8" name="Content Placeholder 2"/>
          <p:cNvSpPr txBox="1">
            <a:spLocks/>
          </p:cNvSpPr>
          <p:nvPr/>
        </p:nvSpPr>
        <p:spPr>
          <a:xfrm>
            <a:off x="1310184" y="4267133"/>
            <a:ext cx="4394580" cy="689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100" dirty="0" smtClean="0"/>
              <a:t>Web Sites</a:t>
            </a:r>
          </a:p>
        </p:txBody>
      </p:sp>
      <p:sp>
        <p:nvSpPr>
          <p:cNvPr id="9" name="Content Placeholder 2"/>
          <p:cNvSpPr txBox="1">
            <a:spLocks/>
          </p:cNvSpPr>
          <p:nvPr/>
        </p:nvSpPr>
        <p:spPr>
          <a:xfrm>
            <a:off x="1310184" y="5321498"/>
            <a:ext cx="4408228" cy="632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100" dirty="0" smtClean="0">
                <a:solidFill>
                  <a:schemeClr val="tx2"/>
                </a:solidFill>
              </a:rPr>
              <a:t>Mobile Services</a:t>
            </a:r>
          </a:p>
        </p:txBody>
      </p:sp>
      <p:sp>
        <p:nvSpPr>
          <p:cNvPr id="10" name="Content Placeholder 2"/>
          <p:cNvSpPr txBox="1">
            <a:spLocks/>
          </p:cNvSpPr>
          <p:nvPr/>
        </p:nvSpPr>
        <p:spPr>
          <a:xfrm>
            <a:off x="5704764" y="3098489"/>
            <a:ext cx="6473588" cy="6186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100" dirty="0" err="1" smtClean="0">
                <a:solidFill>
                  <a:schemeClr val="tx2"/>
                </a:solidFill>
              </a:rPr>
              <a:t>VMob</a:t>
            </a:r>
            <a:endParaRPr lang="en-US" sz="3100" dirty="0">
              <a:solidFill>
                <a:schemeClr val="tx2"/>
              </a:solidFill>
            </a:endParaRPr>
          </a:p>
        </p:txBody>
      </p:sp>
      <p:sp>
        <p:nvSpPr>
          <p:cNvPr id="11" name="Content Placeholder 2"/>
          <p:cNvSpPr txBox="1">
            <a:spLocks/>
          </p:cNvSpPr>
          <p:nvPr/>
        </p:nvSpPr>
        <p:spPr>
          <a:xfrm>
            <a:off x="5660626" y="4267133"/>
            <a:ext cx="6473588" cy="8514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100" dirty="0" smtClean="0"/>
              <a:t>Mural.ly</a:t>
            </a:r>
            <a:endParaRPr lang="en-US" sz="3100" dirty="0"/>
          </a:p>
        </p:txBody>
      </p:sp>
      <p:sp>
        <p:nvSpPr>
          <p:cNvPr id="12" name="Content Placeholder 2"/>
          <p:cNvSpPr txBox="1">
            <a:spLocks/>
          </p:cNvSpPr>
          <p:nvPr/>
        </p:nvSpPr>
        <p:spPr>
          <a:xfrm>
            <a:off x="5718412" y="5335146"/>
            <a:ext cx="6473588" cy="8514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100" dirty="0" err="1" smtClean="0">
                <a:solidFill>
                  <a:schemeClr val="tx2"/>
                </a:solidFill>
              </a:rPr>
              <a:t>OzPostcards</a:t>
            </a:r>
            <a:endParaRPr lang="en-US" sz="3100" dirty="0">
              <a:solidFill>
                <a:schemeClr val="tx2"/>
              </a:solidFill>
            </a:endParaRPr>
          </a:p>
        </p:txBody>
      </p:sp>
      <p:pic>
        <p:nvPicPr>
          <p:cNvPr id="14" name="Picture 13"/>
          <p:cNvPicPr>
            <a:picLocks noChangeAspect="1"/>
          </p:cNvPicPr>
          <p:nvPr/>
        </p:nvPicPr>
        <p:blipFill>
          <a:blip r:embed="rId3">
            <a:biLevel thresh="25000"/>
          </a:blip>
          <a:stretch>
            <a:fillRect/>
          </a:stretch>
        </p:blipFill>
        <p:spPr>
          <a:xfrm>
            <a:off x="520684" y="1923114"/>
            <a:ext cx="637500" cy="585833"/>
          </a:xfrm>
          <a:prstGeom prst="rect">
            <a:avLst/>
          </a:prstGeom>
        </p:spPr>
      </p:pic>
      <p:pic>
        <p:nvPicPr>
          <p:cNvPr id="16" name="Picture 15"/>
          <p:cNvPicPr>
            <a:picLocks noChangeAspect="1"/>
          </p:cNvPicPr>
          <p:nvPr/>
        </p:nvPicPr>
        <p:blipFill>
          <a:blip r:embed="rId4">
            <a:lum bright="-40000" contrast="20000"/>
          </a:blip>
          <a:stretch>
            <a:fillRect/>
          </a:stretch>
        </p:blipFill>
        <p:spPr>
          <a:xfrm>
            <a:off x="444981" y="3028002"/>
            <a:ext cx="788906" cy="661834"/>
          </a:xfrm>
          <a:prstGeom prst="rect">
            <a:avLst/>
          </a:prstGeom>
        </p:spPr>
      </p:pic>
      <p:pic>
        <p:nvPicPr>
          <p:cNvPr id="17" name="Picture 16"/>
          <p:cNvPicPr>
            <a:picLocks noChangeAspect="1"/>
          </p:cNvPicPr>
          <p:nvPr/>
        </p:nvPicPr>
        <p:blipFill>
          <a:blip r:embed="rId5">
            <a:biLevel thresh="25000"/>
          </a:blip>
          <a:stretch>
            <a:fillRect/>
          </a:stretch>
        </p:blipFill>
        <p:spPr>
          <a:xfrm>
            <a:off x="488809" y="4191939"/>
            <a:ext cx="701250" cy="696666"/>
          </a:xfrm>
          <a:prstGeom prst="rect">
            <a:avLst/>
          </a:prstGeom>
        </p:spPr>
      </p:pic>
      <p:pic>
        <p:nvPicPr>
          <p:cNvPr id="18" name="Picture 17"/>
          <p:cNvPicPr>
            <a:picLocks noChangeAspect="1"/>
          </p:cNvPicPr>
          <p:nvPr/>
        </p:nvPicPr>
        <p:blipFill>
          <a:blip r:embed="rId6">
            <a:lum bright="-40000" contrast="20000"/>
          </a:blip>
          <a:stretch>
            <a:fillRect/>
          </a:stretch>
        </p:blipFill>
        <p:spPr>
          <a:xfrm>
            <a:off x="585231" y="5205934"/>
            <a:ext cx="508406" cy="818584"/>
          </a:xfrm>
          <a:prstGeom prst="rect">
            <a:avLst/>
          </a:prstGeom>
        </p:spPr>
      </p:pic>
      <p:sp>
        <p:nvSpPr>
          <p:cNvPr id="23" name="Content Placeholder 2"/>
          <p:cNvSpPr txBox="1">
            <a:spLocks/>
          </p:cNvSpPr>
          <p:nvPr/>
        </p:nvSpPr>
        <p:spPr>
          <a:xfrm>
            <a:off x="1093637" y="929357"/>
            <a:ext cx="4394579" cy="7397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100" dirty="0" smtClean="0">
                <a:solidFill>
                  <a:schemeClr val="tx2"/>
                </a:solidFill>
              </a:rPr>
              <a:t>On-Premises</a:t>
            </a:r>
          </a:p>
        </p:txBody>
      </p:sp>
      <p:sp>
        <p:nvSpPr>
          <p:cNvPr id="25" name="Content Placeholder 2"/>
          <p:cNvSpPr txBox="1">
            <a:spLocks/>
          </p:cNvSpPr>
          <p:nvPr/>
        </p:nvSpPr>
        <p:spPr>
          <a:xfrm>
            <a:off x="5718412" y="1960907"/>
            <a:ext cx="6473588" cy="8514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100" dirty="0" err="1" smtClean="0"/>
              <a:t>Webzen</a:t>
            </a:r>
            <a:endParaRPr lang="en-US" sz="3100" dirty="0"/>
          </a:p>
        </p:txBody>
      </p:sp>
      <p:pic>
        <p:nvPicPr>
          <p:cNvPr id="19" name="Picture 18"/>
          <p:cNvPicPr>
            <a:picLocks noChangeAspect="1"/>
          </p:cNvPicPr>
          <p:nvPr/>
        </p:nvPicPr>
        <p:blipFill>
          <a:blip r:embed="rId7">
            <a:biLevel thresh="25000"/>
          </a:blip>
          <a:stretch>
            <a:fillRect/>
          </a:stretch>
        </p:blipFill>
        <p:spPr>
          <a:xfrm>
            <a:off x="755053" y="-362874"/>
            <a:ext cx="449852" cy="698300"/>
          </a:xfrm>
          <a:prstGeom prst="rect">
            <a:avLst/>
          </a:prstGeom>
        </p:spPr>
      </p:pic>
    </p:spTree>
    <p:extLst>
      <p:ext uri="{BB962C8B-B14F-4D97-AF65-F5344CB8AC3E}">
        <p14:creationId xmlns:p14="http://schemas.microsoft.com/office/powerpoint/2010/main" val="3700717314"/>
      </p:ext>
    </p:extLst>
  </p:cSld>
  <p:clrMapOvr>
    <a:masterClrMapping/>
  </p:clrMapOvr>
  <p:transition spd="slow">
    <p:cover/>
  </p:transition>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5-30426_BUILD_2013_Template_Whit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Build_2013_Template_16x9" id="{F0E36718-832C-4AEA-8417-41A66B189204}" vid="{161FDC1C-887D-4D37-A3B8-501A0D7FCE9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ntent_x0020_Type xmlns="2D080BC3-0CA6-40A2-8833-2B2114778B81">Slide Presentation</Content_x0020_Type>
    <Module xmlns="2D080BC3-0CA6-40A2-8833-2B2114778B81">1</Module>
    <Status xmlns="2D080BC3-0CA6-40A2-8833-2B2114778B81">Final</Status>
    <SharedWithUsers xmlns="27aa9422-7f1f-4c84-9cdf-302b1a67e513">
      <UserInfo>
        <DisplayName/>
        <AccountId xsi:nil="true"/>
        <AccountType/>
      </UserInfo>
    </SharedWithUsers>
    <SharingHintHash xmlns="27aa9422-7f1f-4c84-9cdf-302b1a67e513">1366665793</SharingHintHash>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DEDACD278C61543B71EC04959F124E9" ma:contentTypeVersion="" ma:contentTypeDescription="Create a new document." ma:contentTypeScope="" ma:versionID="8f9e99d995cb413a5883bddfd88ad379">
  <xsd:schema xmlns:xsd="http://www.w3.org/2001/XMLSchema" xmlns:xs="http://www.w3.org/2001/XMLSchema" xmlns:p="http://schemas.microsoft.com/office/2006/metadata/properties" xmlns:ns2="2D080BC3-0CA6-40A2-8833-2B2114778B81" xmlns:ns3="27aa9422-7f1f-4c84-9cdf-302b1a67e513" xmlns:ns4="2d080bc3-0ca6-40a2-8833-2b2114778b81" targetNamespace="http://schemas.microsoft.com/office/2006/metadata/properties" ma:root="true" ma:fieldsID="3be35b25a493974898598a44224e935b" ns2:_="" ns3:_="" ns4:_="">
    <xsd:import namespace="2D080BC3-0CA6-40A2-8833-2B2114778B81"/>
    <xsd:import namespace="27aa9422-7f1f-4c84-9cdf-302b1a67e513"/>
    <xsd:import namespace="2d080bc3-0ca6-40a2-8833-2b2114778b81"/>
    <xsd:element name="properties">
      <xsd:complexType>
        <xsd:sequence>
          <xsd:element name="documentManagement">
            <xsd:complexType>
              <xsd:all>
                <xsd:element ref="ns2:Content_x0020_Type"/>
                <xsd:element ref="ns2:Module" minOccurs="0"/>
                <xsd:element ref="ns2:Status" minOccurs="0"/>
                <xsd:element ref="ns3:SharedWithUsers" minOccurs="0"/>
                <xsd:element ref="ns3:SharingHintHash" minOccurs="0"/>
                <xsd:element ref="ns3:SharedWithDetails"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080BC3-0CA6-40A2-8833-2B2114778B81"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Break Slides"/>
          <xsd:enumeration value="CC File"/>
          <xsd:enumeration value="Instructor Image"/>
          <xsd:enumeration value="Outline"/>
          <xsd:enumeration value="Slide Presentation"/>
          <xsd:enumeration value="Video"/>
        </xsd:restriction>
      </xsd:simpleType>
    </xsd:element>
    <xsd:element name="Module" ma:index="9" nillable="true" ma:displayName="Module" ma:decimals="0" ma:internalName="Module">
      <xsd:simpleType>
        <xsd:restriction base="dms:Number">
          <xsd:maxInclusive value="2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xsd="http://www.w3.org/2001/XMLSchema" xmlns:xs="http://www.w3.org/2001/XMLSchema" xmlns:dms="http://schemas.microsoft.com/office/2006/documentManagement/types" xmlns:pc="http://schemas.microsoft.com/office/infopath/2007/PartnerControls" targetNamespace="27aa9422-7f1f-4c84-9cdf-302b1a67e513"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2" nillable="true" ma:displayName="Sharing Hint Hash" ma:internalName="SharingHintHash" ma:readOnly="true">
      <xsd:simpleType>
        <xsd:restriction base="dms:Text"/>
      </xsd:simple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d080bc3-0ca6-40a2-8833-2b2114778b81" elementFormDefault="qualified">
    <xsd:import namespace="http://schemas.microsoft.com/office/2006/documentManagement/types"/>
    <xsd:import namespace="http://schemas.microsoft.com/office/infopath/2007/PartnerControls"/>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25FDD9-4C58-4084-9F89-0E6ADD6FFF55}"/>
</file>

<file path=customXml/itemProps2.xml><?xml version="1.0" encoding="utf-8"?>
<ds:datastoreItem xmlns:ds="http://schemas.openxmlformats.org/officeDocument/2006/customXml" ds:itemID="{B0CA13EC-1D3C-4D6F-8D1C-E8A452CFC79A}"/>
</file>

<file path=customXml/itemProps3.xml><?xml version="1.0" encoding="utf-8"?>
<ds:datastoreItem xmlns:ds="http://schemas.openxmlformats.org/officeDocument/2006/customXml" ds:itemID="{F7DA3EF7-33B4-4E66-A34F-F1D22CD97DDD}"/>
</file>

<file path=docProps/app.xml><?xml version="1.0" encoding="utf-8"?>
<Properties xmlns="http://schemas.openxmlformats.org/officeDocument/2006/extended-properties" xmlns:vt="http://schemas.openxmlformats.org/officeDocument/2006/docPropsVTypes">
  <Template/>
  <TotalTime>3384</TotalTime>
  <Words>2295</Words>
  <Application>Microsoft Office PowerPoint</Application>
  <PresentationFormat>Widescreen</PresentationFormat>
  <Paragraphs>338</Paragraphs>
  <Slides>33</Slides>
  <Notes>33</Notes>
  <HiddenSlides>3</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33</vt:i4>
      </vt:variant>
    </vt:vector>
  </HeadingPairs>
  <TitlesOfParts>
    <vt:vector size="48" baseType="lpstr">
      <vt:lpstr>ＭＳ Ｐゴシック</vt:lpstr>
      <vt:lpstr>Arial</vt:lpstr>
      <vt:lpstr>Avenir LT Pro 45 Book</vt:lpstr>
      <vt:lpstr>Calibri</vt:lpstr>
      <vt:lpstr>Consolas</vt:lpstr>
      <vt:lpstr>Lucida Grande</vt:lpstr>
      <vt:lpstr>Segoe</vt:lpstr>
      <vt:lpstr>Segoe UI</vt:lpstr>
      <vt:lpstr>Segoe UI Light</vt:lpstr>
      <vt:lpstr>Times New Roman</vt:lpstr>
      <vt:lpstr>Wingdings</vt:lpstr>
      <vt:lpstr>1_Office Theme</vt:lpstr>
      <vt:lpstr>Azure Graphite</vt:lpstr>
      <vt:lpstr>2_Azure_PPT_template 1</vt:lpstr>
      <vt:lpstr>5-30426_BUILD_2013_Template_White</vt:lpstr>
      <vt:lpstr>Notification Hubs Deep Dive</vt:lpstr>
      <vt:lpstr>Agenda</vt:lpstr>
      <vt:lpstr>Setting Expectations</vt:lpstr>
      <vt:lpstr>     Join the MVA Community!</vt:lpstr>
      <vt:lpstr>PowerPoint Presentation</vt:lpstr>
      <vt:lpstr>Mobile Backends in Azure</vt:lpstr>
      <vt:lpstr>Hooks into any app backend</vt:lpstr>
      <vt:lpstr>Mobile Push Notifications</vt:lpstr>
      <vt:lpstr>PowerPoint Presentation</vt:lpstr>
      <vt:lpstr>Push Notification Challenges</vt:lpstr>
      <vt:lpstr>Notification Hubs Overview</vt:lpstr>
      <vt:lpstr>PowerPoint Presentation</vt:lpstr>
      <vt:lpstr>Registering a Windows Store app</vt:lpstr>
      <vt:lpstr>Register an iOS app</vt:lpstr>
      <vt:lpstr>Register an Android app</vt:lpstr>
      <vt:lpstr>Register a Windows Store app</vt:lpstr>
      <vt:lpstr>PowerPoint Presentation</vt:lpstr>
      <vt:lpstr>Templates for cross-platform push</vt:lpstr>
      <vt:lpstr>Templates for personalization</vt:lpstr>
      <vt:lpstr>Cross-platform templates and tags</vt:lpstr>
      <vt:lpstr>PowerPoint Presentation</vt:lpstr>
      <vt:lpstr>Notify a single logical user </vt:lpstr>
      <vt:lpstr>Broadcast to a segment based on interest </vt:lpstr>
      <vt:lpstr>Notify all users </vt:lpstr>
      <vt:lpstr>Notify all users, in batches </vt:lpstr>
      <vt:lpstr>PowerPoint Presentation</vt:lpstr>
      <vt:lpstr>Geo-Targeting</vt:lpstr>
      <vt:lpstr>Tags for Location-Based Push</vt:lpstr>
      <vt:lpstr>PowerPoint Presentation</vt:lpstr>
      <vt:lpstr>Best Practices</vt:lpstr>
      <vt:lpstr>PowerPoint Presentation</vt:lpstr>
      <vt:lpstr>Notification Hubs Resources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Kristen Paulson</cp:lastModifiedBy>
  <cp:revision>166</cp:revision>
  <dcterms:created xsi:type="dcterms:W3CDTF">2013-02-15T23:12:42Z</dcterms:created>
  <dcterms:modified xsi:type="dcterms:W3CDTF">2014-01-31T00:05:50Z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0x0101005DEDACD278C61543B71EC04959F124E9</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DocVizMetadataToken">
    <vt:lpwstr>300x357x1</vt:lpwstr>
  </property>
</Properties>
</file>